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72" r:id="rId4"/>
    <p:sldId id="260" r:id="rId5"/>
    <p:sldId id="266" r:id="rId6"/>
    <p:sldId id="278" r:id="rId7"/>
    <p:sldId id="274" r:id="rId8"/>
    <p:sldId id="262" r:id="rId9"/>
    <p:sldId id="263" r:id="rId10"/>
    <p:sldId id="264" r:id="rId11"/>
    <p:sldId id="276" r:id="rId12"/>
    <p:sldId id="277" r:id="rId13"/>
    <p:sldId id="279" r:id="rId14"/>
    <p:sldId id="273" r:id="rId15"/>
    <p:sldId id="275" r:id="rId16"/>
    <p:sldId id="271" r:id="rId17"/>
    <p:sldId id="267"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BCAB82-5629-41C6-BAA5-6A364521CFD4}" v="13" dt="2024-03-14T16:52:21.9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04" autoAdjust="0"/>
    <p:restoredTop sz="94660"/>
  </p:normalViewPr>
  <p:slideViewPr>
    <p:cSldViewPr snapToGrid="0">
      <p:cViewPr varScale="1">
        <p:scale>
          <a:sx n="51" d="100"/>
          <a:sy n="51" d="100"/>
        </p:scale>
        <p:origin x="912"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shnu vardhan" userId="e4b991a47605cf11" providerId="LiveId" clId="{14BCAB82-5629-41C6-BAA5-6A364521CFD4}"/>
    <pc:docChg chg="delSld modSld">
      <pc:chgData name="vishnu vardhan" userId="e4b991a47605cf11" providerId="LiveId" clId="{14BCAB82-5629-41C6-BAA5-6A364521CFD4}" dt="2024-03-14T16:52:28.227" v="14" actId="47"/>
      <pc:docMkLst>
        <pc:docMk/>
      </pc:docMkLst>
      <pc:sldChg chg="modAnim">
        <pc:chgData name="vishnu vardhan" userId="e4b991a47605cf11" providerId="LiveId" clId="{14BCAB82-5629-41C6-BAA5-6A364521CFD4}" dt="2024-03-14T16:52:08.552" v="8"/>
        <pc:sldMkLst>
          <pc:docMk/>
          <pc:sldMk cId="2907187934" sldId="260"/>
        </pc:sldMkLst>
      </pc:sldChg>
      <pc:sldChg chg="modAnim">
        <pc:chgData name="vishnu vardhan" userId="e4b991a47605cf11" providerId="LiveId" clId="{14BCAB82-5629-41C6-BAA5-6A364521CFD4}" dt="2024-03-14T16:51:23.105" v="3"/>
        <pc:sldMkLst>
          <pc:docMk/>
          <pc:sldMk cId="628442108" sldId="262"/>
        </pc:sldMkLst>
      </pc:sldChg>
      <pc:sldChg chg="modAnim">
        <pc:chgData name="vishnu vardhan" userId="e4b991a47605cf11" providerId="LiveId" clId="{14BCAB82-5629-41C6-BAA5-6A364521CFD4}" dt="2024-03-14T16:52:21.991" v="12"/>
        <pc:sldMkLst>
          <pc:docMk/>
          <pc:sldMk cId="3941588842" sldId="266"/>
        </pc:sldMkLst>
      </pc:sldChg>
      <pc:sldChg chg="del">
        <pc:chgData name="vishnu vardhan" userId="e4b991a47605cf11" providerId="LiveId" clId="{14BCAB82-5629-41C6-BAA5-6A364521CFD4}" dt="2024-03-14T16:52:25.965" v="13" actId="47"/>
        <pc:sldMkLst>
          <pc:docMk/>
          <pc:sldMk cId="3338538181" sldId="268"/>
        </pc:sldMkLst>
      </pc:sldChg>
      <pc:sldChg chg="del">
        <pc:chgData name="vishnu vardhan" userId="e4b991a47605cf11" providerId="LiveId" clId="{14BCAB82-5629-41C6-BAA5-6A364521CFD4}" dt="2024-03-14T16:52:28.227" v="14" actId="47"/>
        <pc:sldMkLst>
          <pc:docMk/>
          <pc:sldMk cId="3855961704" sldId="269"/>
        </pc:sldMkLst>
      </pc:sldChg>
      <pc:sldChg chg="modAnim">
        <pc:chgData name="vishnu vardhan" userId="e4b991a47605cf11" providerId="LiveId" clId="{14BCAB82-5629-41C6-BAA5-6A364521CFD4}" dt="2024-03-14T16:51:35.452" v="7"/>
        <pc:sldMkLst>
          <pc:docMk/>
          <pc:sldMk cId="3089009544" sldId="271"/>
        </pc:sldMkLst>
      </pc:sldChg>
      <pc:sldChg chg="modAnim">
        <pc:chgData name="vishnu vardhan" userId="e4b991a47605cf11" providerId="LiveId" clId="{14BCAB82-5629-41C6-BAA5-6A364521CFD4}" dt="2024-03-14T16:51:00.326" v="0"/>
        <pc:sldMkLst>
          <pc:docMk/>
          <pc:sldMk cId="3605333026" sldId="273"/>
        </pc:sldMkLst>
      </pc:sldChg>
      <pc:sldChg chg="modAnim">
        <pc:chgData name="vishnu vardhan" userId="e4b991a47605cf11" providerId="LiveId" clId="{14BCAB82-5629-41C6-BAA5-6A364521CFD4}" dt="2024-03-14T16:51:05.318" v="1"/>
        <pc:sldMkLst>
          <pc:docMk/>
          <pc:sldMk cId="380576849" sldId="274"/>
        </pc:sldMkLst>
      </pc:sldChg>
      <pc:sldChg chg="modAnim">
        <pc:chgData name="vishnu vardhan" userId="e4b991a47605cf11" providerId="LiveId" clId="{14BCAB82-5629-41C6-BAA5-6A364521CFD4}" dt="2024-03-14T16:51:12.570" v="2"/>
        <pc:sldMkLst>
          <pc:docMk/>
          <pc:sldMk cId="2974717412" sldId="275"/>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828EF0D-0202-4067-9FFC-AAFBE807F79B}" type="datetimeFigureOut">
              <a:rPr lang="en-US" smtClean="0"/>
              <a:t>5/13/2024</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0730F49C-8BB2-402C-92C9-838004AA4E38}"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4349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28EF0D-0202-4067-9FFC-AAFBE807F79B}" type="datetimeFigureOut">
              <a:rPr lang="en-US" smtClean="0"/>
              <a:t>5/13/2024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30F49C-8BB2-402C-92C9-838004AA4E38}"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84480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28EF0D-0202-4067-9FFC-AAFBE807F79B}" type="datetimeFigureOut">
              <a:rPr lang="en-US" smtClean="0"/>
              <a:t>5/13/2024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30F49C-8BB2-402C-92C9-838004AA4E38}"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866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28EF0D-0202-4067-9FFC-AAFBE807F79B}" type="datetimeFigureOut">
              <a:rPr lang="en-US" smtClean="0"/>
              <a:t>5/13/2024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30F49C-8BB2-402C-92C9-838004AA4E38}"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45278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28EF0D-0202-4067-9FFC-AAFBE807F79B}" type="datetimeFigureOut">
              <a:rPr lang="en-US" smtClean="0"/>
              <a:t>5/13/2024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30F49C-8BB2-402C-92C9-838004AA4E38}"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82007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828EF0D-0202-4067-9FFC-AAFBE807F79B}" type="datetimeFigureOut">
              <a:rPr lang="en-US" smtClean="0"/>
              <a:t>5/13/2024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30F49C-8BB2-402C-92C9-838004AA4E38}"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66155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8EF0D-0202-4067-9FFC-AAFBE807F79B}" type="datetimeFigureOut">
              <a:rPr lang="en-US" smtClean="0"/>
              <a:t>5/13/2024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730F49C-8BB2-402C-92C9-838004AA4E38}"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64548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828EF0D-0202-4067-9FFC-AAFBE807F79B}" type="datetimeFigureOut">
              <a:rPr lang="en-US" smtClean="0"/>
              <a:t>5/13/2024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730F49C-8BB2-402C-92C9-838004AA4E38}"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455545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28EF0D-0202-4067-9FFC-AAFBE807F79B}" type="datetimeFigureOut">
              <a:rPr lang="en-US" smtClean="0"/>
              <a:t>5/13/2024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730F49C-8BB2-402C-92C9-838004AA4E38}" type="slidenum">
              <a:rPr lang="en-US" smtClean="0"/>
              <a:t>‹#›</a:t>
            </a:fld>
            <a:endParaRPr lang="en-US"/>
          </a:p>
        </p:txBody>
      </p:sp>
    </p:spTree>
    <p:extLst>
      <p:ext uri="{BB962C8B-B14F-4D97-AF65-F5344CB8AC3E}">
        <p14:creationId xmlns:p14="http://schemas.microsoft.com/office/powerpoint/2010/main" val="1774115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28EF0D-0202-4067-9FFC-AAFBE807F79B}" type="datetimeFigureOut">
              <a:rPr lang="en-US" smtClean="0"/>
              <a:t>5/13/2024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30F49C-8BB2-402C-92C9-838004AA4E38}"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97737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D828EF0D-0202-4067-9FFC-AAFBE807F79B}" type="datetimeFigureOut">
              <a:rPr lang="en-US" smtClean="0"/>
              <a:t>5/13/2024</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0730F49C-8BB2-402C-92C9-838004AA4E38}"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4917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D828EF0D-0202-4067-9FFC-AAFBE807F79B}" type="datetimeFigureOut">
              <a:rPr lang="en-US" smtClean="0"/>
              <a:t>5/13/2024</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0730F49C-8BB2-402C-92C9-838004AA4E38}"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28949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21.sv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g"/><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F0B34B-5E59-FD36-8F7E-56A5E8F7DCC1}"/>
              </a:ext>
            </a:extLst>
          </p:cNvPr>
          <p:cNvPicPr>
            <a:picLocks noChangeAspect="1"/>
          </p:cNvPicPr>
          <p:nvPr/>
        </p:nvPicPr>
        <p:blipFill>
          <a:blip r:embed="rId2"/>
          <a:stretch>
            <a:fillRect/>
          </a:stretch>
        </p:blipFill>
        <p:spPr>
          <a:xfrm>
            <a:off x="4026242" y="0"/>
            <a:ext cx="3724979" cy="1280271"/>
          </a:xfrm>
          <a:prstGeom prst="rect">
            <a:avLst/>
          </a:prstGeom>
        </p:spPr>
      </p:pic>
      <p:pic>
        <p:nvPicPr>
          <p:cNvPr id="3" name="Picture 2">
            <a:extLst>
              <a:ext uri="{FF2B5EF4-FFF2-40B4-BE49-F238E27FC236}">
                <a16:creationId xmlns:a16="http://schemas.microsoft.com/office/drawing/2014/main" id="{2F1DDB84-D739-3907-6375-809B93DC245D}"/>
              </a:ext>
            </a:extLst>
          </p:cNvPr>
          <p:cNvPicPr>
            <a:picLocks noChangeAspect="1"/>
          </p:cNvPicPr>
          <p:nvPr/>
        </p:nvPicPr>
        <p:blipFill>
          <a:blip r:embed="rId3"/>
          <a:stretch>
            <a:fillRect/>
          </a:stretch>
        </p:blipFill>
        <p:spPr>
          <a:xfrm>
            <a:off x="117021" y="931242"/>
            <a:ext cx="11696700" cy="698058"/>
          </a:xfrm>
          <a:prstGeom prst="rect">
            <a:avLst/>
          </a:prstGeom>
        </p:spPr>
      </p:pic>
      <p:pic>
        <p:nvPicPr>
          <p:cNvPr id="4" name="Picture 2">
            <a:extLst>
              <a:ext uri="{FF2B5EF4-FFF2-40B4-BE49-F238E27FC236}">
                <a16:creationId xmlns:a16="http://schemas.microsoft.com/office/drawing/2014/main" id="{DA0E2B67-E044-EF01-E0BB-C6C3D81C69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5313" y="2532428"/>
            <a:ext cx="6046839" cy="3092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4715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2" name="Picture 1" descr="A screenshot of a graph&#10;&#10;Description automatically generated">
            <a:extLst>
              <a:ext uri="{FF2B5EF4-FFF2-40B4-BE49-F238E27FC236}">
                <a16:creationId xmlns:a16="http://schemas.microsoft.com/office/drawing/2014/main" id="{39A08DAA-B825-719B-2002-C745167347DA}"/>
              </a:ext>
            </a:extLst>
          </p:cNvPr>
          <p:cNvPicPr>
            <a:picLocks noChangeAspect="1"/>
          </p:cNvPicPr>
          <p:nvPr/>
        </p:nvPicPr>
        <p:blipFill>
          <a:blip r:embed="rId2"/>
          <a:stretch>
            <a:fillRect/>
          </a:stretch>
        </p:blipFill>
        <p:spPr>
          <a:xfrm>
            <a:off x="585716" y="1545018"/>
            <a:ext cx="5159675" cy="3031308"/>
          </a:xfrm>
          <a:prstGeom prst="rect">
            <a:avLst/>
          </a:prstGeom>
          <a:effectLst>
            <a:outerShdw blurRad="50800" dist="38100" dir="2700000" algn="tl" rotWithShape="0">
              <a:prstClr val="black">
                <a:alpha val="40000"/>
              </a:prstClr>
            </a:outerShdw>
          </a:effectLst>
        </p:spPr>
      </p:pic>
      <p:pic>
        <p:nvPicPr>
          <p:cNvPr id="3" name="Picture 2" descr="A graph with different colored bars&#10;&#10;Description automatically generated">
            <a:extLst>
              <a:ext uri="{FF2B5EF4-FFF2-40B4-BE49-F238E27FC236}">
                <a16:creationId xmlns:a16="http://schemas.microsoft.com/office/drawing/2014/main" id="{6D3A99C2-F598-2BE4-5BF6-FF8A94D3CE17}"/>
              </a:ext>
            </a:extLst>
          </p:cNvPr>
          <p:cNvPicPr>
            <a:picLocks noChangeAspect="1"/>
          </p:cNvPicPr>
          <p:nvPr/>
        </p:nvPicPr>
        <p:blipFill>
          <a:blip r:embed="rId3"/>
          <a:stretch>
            <a:fillRect/>
          </a:stretch>
        </p:blipFill>
        <p:spPr>
          <a:xfrm>
            <a:off x="6388857" y="1686908"/>
            <a:ext cx="5159676" cy="274752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29057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990D80-7C00-14FE-E03B-9A0F1BA7A8B9}"/>
              </a:ext>
            </a:extLst>
          </p:cNvPr>
          <p:cNvSpPr/>
          <p:nvPr/>
        </p:nvSpPr>
        <p:spPr>
          <a:xfrm>
            <a:off x="606490" y="614654"/>
            <a:ext cx="1138335" cy="100770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dirty="0"/>
              <a:t>Twitter</a:t>
            </a:r>
          </a:p>
          <a:p>
            <a:r>
              <a:rPr lang="en-US" dirty="0"/>
              <a:t>Data  </a:t>
            </a:r>
            <a:endParaRPr lang="en-US" dirty="0">
              <a:effectLst/>
            </a:endParaRPr>
          </a:p>
        </p:txBody>
      </p:sp>
      <p:sp>
        <p:nvSpPr>
          <p:cNvPr id="4" name="Arrow: Right 3">
            <a:extLst>
              <a:ext uri="{FF2B5EF4-FFF2-40B4-BE49-F238E27FC236}">
                <a16:creationId xmlns:a16="http://schemas.microsoft.com/office/drawing/2014/main" id="{C129F782-FD1A-33EE-03D4-5D5AEFBBAFF6}"/>
              </a:ext>
            </a:extLst>
          </p:cNvPr>
          <p:cNvSpPr/>
          <p:nvPr/>
        </p:nvSpPr>
        <p:spPr>
          <a:xfrm>
            <a:off x="1912776" y="851032"/>
            <a:ext cx="1623526" cy="36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1C440861-CA0E-4E5D-2C7E-7A6D61225976}"/>
              </a:ext>
            </a:extLst>
          </p:cNvPr>
          <p:cNvSpPr txBox="1"/>
          <p:nvPr/>
        </p:nvSpPr>
        <p:spPr>
          <a:xfrm>
            <a:off x="298580" y="117806"/>
            <a:ext cx="6102220" cy="369332"/>
          </a:xfrm>
          <a:prstGeom prst="rect">
            <a:avLst/>
          </a:prstGeom>
          <a:noFill/>
        </p:spPr>
        <p:txBody>
          <a:bodyPr wrap="square">
            <a:spAutoFit/>
          </a:bodyPr>
          <a:lstStyle/>
          <a:p>
            <a:r>
              <a:rPr lang="en-US" sz="1800" b="1" i="0" u="none" strike="noStrike" dirty="0">
                <a:solidFill>
                  <a:srgbClr val="000000"/>
                </a:solidFill>
                <a:effectLst/>
                <a:latin typeface="Cambria" panose="02040503050406030204" pitchFamily="18" charset="0"/>
              </a:rPr>
              <a:t>Existing Data Flow Diagram</a:t>
            </a:r>
            <a:endParaRPr lang="en-US" b="1" dirty="0"/>
          </a:p>
        </p:txBody>
      </p:sp>
      <p:sp>
        <p:nvSpPr>
          <p:cNvPr id="8" name="Rectangle 7">
            <a:extLst>
              <a:ext uri="{FF2B5EF4-FFF2-40B4-BE49-F238E27FC236}">
                <a16:creationId xmlns:a16="http://schemas.microsoft.com/office/drawing/2014/main" id="{853D77AF-CC46-1B72-F78A-4D663962A079}"/>
              </a:ext>
            </a:extLst>
          </p:cNvPr>
          <p:cNvSpPr/>
          <p:nvPr/>
        </p:nvSpPr>
        <p:spPr>
          <a:xfrm>
            <a:off x="3704253" y="625151"/>
            <a:ext cx="1707502" cy="91440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dirty="0"/>
              <a:t>Extract and store tweets  </a:t>
            </a:r>
          </a:p>
        </p:txBody>
      </p:sp>
      <p:sp>
        <p:nvSpPr>
          <p:cNvPr id="16" name="Rectangle 15">
            <a:extLst>
              <a:ext uri="{FF2B5EF4-FFF2-40B4-BE49-F238E27FC236}">
                <a16:creationId xmlns:a16="http://schemas.microsoft.com/office/drawing/2014/main" id="{7A9E4488-4525-C2AC-6786-1835F2B3433C}"/>
              </a:ext>
            </a:extLst>
          </p:cNvPr>
          <p:cNvSpPr/>
          <p:nvPr/>
        </p:nvSpPr>
        <p:spPr>
          <a:xfrm>
            <a:off x="6400800" y="531845"/>
            <a:ext cx="1530221" cy="117332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Preprocessing and cleaning of tweets</a:t>
            </a:r>
          </a:p>
        </p:txBody>
      </p:sp>
      <p:sp>
        <p:nvSpPr>
          <p:cNvPr id="17" name="Rectangle 16">
            <a:extLst>
              <a:ext uri="{FF2B5EF4-FFF2-40B4-BE49-F238E27FC236}">
                <a16:creationId xmlns:a16="http://schemas.microsoft.com/office/drawing/2014/main" id="{30081212-847A-F8DF-2695-09E01B208696}"/>
              </a:ext>
            </a:extLst>
          </p:cNvPr>
          <p:cNvSpPr/>
          <p:nvPr/>
        </p:nvSpPr>
        <p:spPr>
          <a:xfrm>
            <a:off x="2397967" y="3977949"/>
            <a:ext cx="1138335" cy="100770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Positive</a:t>
            </a:r>
          </a:p>
        </p:txBody>
      </p:sp>
      <p:sp>
        <p:nvSpPr>
          <p:cNvPr id="18" name="Rectangle 17">
            <a:extLst>
              <a:ext uri="{FF2B5EF4-FFF2-40B4-BE49-F238E27FC236}">
                <a16:creationId xmlns:a16="http://schemas.microsoft.com/office/drawing/2014/main" id="{8B31D079-6173-39C7-0051-9535E2A6BEDA}"/>
              </a:ext>
            </a:extLst>
          </p:cNvPr>
          <p:cNvSpPr/>
          <p:nvPr/>
        </p:nvSpPr>
        <p:spPr>
          <a:xfrm>
            <a:off x="3704253" y="2210516"/>
            <a:ext cx="1424007" cy="100770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Sentiment classification</a:t>
            </a:r>
          </a:p>
        </p:txBody>
      </p:sp>
      <p:sp>
        <p:nvSpPr>
          <p:cNvPr id="19" name="Rectangle 18">
            <a:extLst>
              <a:ext uri="{FF2B5EF4-FFF2-40B4-BE49-F238E27FC236}">
                <a16:creationId xmlns:a16="http://schemas.microsoft.com/office/drawing/2014/main" id="{311CE639-9E8A-98BA-5B9F-79EEA4294087}"/>
              </a:ext>
            </a:extLst>
          </p:cNvPr>
          <p:cNvSpPr/>
          <p:nvPr/>
        </p:nvSpPr>
        <p:spPr>
          <a:xfrm>
            <a:off x="4585996" y="3977951"/>
            <a:ext cx="1138335" cy="100770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Negative</a:t>
            </a:r>
          </a:p>
        </p:txBody>
      </p:sp>
      <p:sp>
        <p:nvSpPr>
          <p:cNvPr id="20" name="Rectangle 19">
            <a:extLst>
              <a:ext uri="{FF2B5EF4-FFF2-40B4-BE49-F238E27FC236}">
                <a16:creationId xmlns:a16="http://schemas.microsoft.com/office/drawing/2014/main" id="{CC71A95D-120A-801B-E638-44C81B7EF992}"/>
              </a:ext>
            </a:extLst>
          </p:cNvPr>
          <p:cNvSpPr/>
          <p:nvPr/>
        </p:nvSpPr>
        <p:spPr>
          <a:xfrm>
            <a:off x="6792686" y="3977950"/>
            <a:ext cx="1138335" cy="100770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0" i="0" dirty="0">
                <a:effectLst/>
                <a:latin typeface="Roboto" panose="02000000000000000000" pitchFamily="2" charset="0"/>
              </a:rPr>
              <a:t>Result Analysis</a:t>
            </a:r>
            <a:endParaRPr lang="en-US" dirty="0"/>
          </a:p>
        </p:txBody>
      </p:sp>
      <p:sp>
        <p:nvSpPr>
          <p:cNvPr id="21" name="Rectangle 20">
            <a:extLst>
              <a:ext uri="{FF2B5EF4-FFF2-40B4-BE49-F238E27FC236}">
                <a16:creationId xmlns:a16="http://schemas.microsoft.com/office/drawing/2014/main" id="{DCE7CEBB-0A6D-289F-78CD-6CD4A776406F}"/>
              </a:ext>
            </a:extLst>
          </p:cNvPr>
          <p:cNvSpPr/>
          <p:nvPr/>
        </p:nvSpPr>
        <p:spPr>
          <a:xfrm>
            <a:off x="9380376" y="3977949"/>
            <a:ext cx="1821024" cy="100770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0" i="0" dirty="0">
                <a:effectLst/>
                <a:latin typeface="Roboto" panose="02000000000000000000" pitchFamily="2" charset="0"/>
              </a:rPr>
              <a:t>Visual Representation</a:t>
            </a:r>
            <a:endParaRPr lang="en-US" dirty="0"/>
          </a:p>
        </p:txBody>
      </p:sp>
      <p:sp>
        <p:nvSpPr>
          <p:cNvPr id="29" name="Arrow: Bent-Up 28">
            <a:extLst>
              <a:ext uri="{FF2B5EF4-FFF2-40B4-BE49-F238E27FC236}">
                <a16:creationId xmlns:a16="http://schemas.microsoft.com/office/drawing/2014/main" id="{D07F846B-50AB-B038-129F-9A144B0160B6}"/>
              </a:ext>
            </a:extLst>
          </p:cNvPr>
          <p:cNvSpPr/>
          <p:nvPr/>
        </p:nvSpPr>
        <p:spPr>
          <a:xfrm rot="5400000" flipV="1">
            <a:off x="5887616" y="2052735"/>
            <a:ext cx="1026367" cy="1026367"/>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DE4CF5FA-2DE1-E4A8-8E40-1FE2E2184756}"/>
              </a:ext>
            </a:extLst>
          </p:cNvPr>
          <p:cNvSpPr/>
          <p:nvPr/>
        </p:nvSpPr>
        <p:spPr>
          <a:xfrm rot="8644362">
            <a:off x="3286231" y="3523246"/>
            <a:ext cx="438539" cy="3576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45D9EC2E-F245-E96E-D033-7796F2F9314E}"/>
              </a:ext>
            </a:extLst>
          </p:cNvPr>
          <p:cNvSpPr/>
          <p:nvPr/>
        </p:nvSpPr>
        <p:spPr>
          <a:xfrm rot="2684216">
            <a:off x="4462904" y="3568736"/>
            <a:ext cx="438539" cy="3576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97DECE7A-A636-A3E5-ACC0-E790999DE934}"/>
              </a:ext>
            </a:extLst>
          </p:cNvPr>
          <p:cNvSpPr/>
          <p:nvPr/>
        </p:nvSpPr>
        <p:spPr>
          <a:xfrm>
            <a:off x="6130988" y="4297136"/>
            <a:ext cx="539621" cy="36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46D49F33-95C3-EEC5-7303-6870A939BA2A}"/>
              </a:ext>
            </a:extLst>
          </p:cNvPr>
          <p:cNvSpPr/>
          <p:nvPr/>
        </p:nvSpPr>
        <p:spPr>
          <a:xfrm>
            <a:off x="8385888" y="4270306"/>
            <a:ext cx="539621" cy="36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Arrow: Right 36">
            <a:extLst>
              <a:ext uri="{FF2B5EF4-FFF2-40B4-BE49-F238E27FC236}">
                <a16:creationId xmlns:a16="http://schemas.microsoft.com/office/drawing/2014/main" id="{48465A23-60C9-F0AF-C593-2D90A017C2B9}"/>
              </a:ext>
            </a:extLst>
          </p:cNvPr>
          <p:cNvSpPr/>
          <p:nvPr/>
        </p:nvSpPr>
        <p:spPr>
          <a:xfrm>
            <a:off x="5501948" y="950262"/>
            <a:ext cx="898850" cy="36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129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1000"/>
                                        <p:tgtEl>
                                          <p:spTgt spid="16"/>
                                        </p:tgtEl>
                                      </p:cBhvr>
                                    </p:animEffect>
                                    <p:anim calcmode="lin" valueType="num">
                                      <p:cBhvr>
                                        <p:cTn id="27" dur="1000" fill="hold"/>
                                        <p:tgtEl>
                                          <p:spTgt spid="16"/>
                                        </p:tgtEl>
                                        <p:attrNameLst>
                                          <p:attrName>ppt_x</p:attrName>
                                        </p:attrNameLst>
                                      </p:cBhvr>
                                      <p:tavLst>
                                        <p:tav tm="0">
                                          <p:val>
                                            <p:strVal val="#ppt_x"/>
                                          </p:val>
                                        </p:tav>
                                        <p:tav tm="100000">
                                          <p:val>
                                            <p:strVal val="#ppt_x"/>
                                          </p:val>
                                        </p:tav>
                                      </p:tavLst>
                                    </p:anim>
                                    <p:anim calcmode="lin" valueType="num">
                                      <p:cBhvr>
                                        <p:cTn id="2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1"/>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1000"/>
                                        <p:tgtEl>
                                          <p:spTgt spid="17"/>
                                        </p:tgtEl>
                                      </p:cBhvr>
                                    </p:animEffect>
                                    <p:anim calcmode="lin" valueType="num">
                                      <p:cBhvr>
                                        <p:cTn id="47" dur="1000" fill="hold"/>
                                        <p:tgtEl>
                                          <p:spTgt spid="17"/>
                                        </p:tgtEl>
                                        <p:attrNameLst>
                                          <p:attrName>ppt_x</p:attrName>
                                        </p:attrNameLst>
                                      </p:cBhvr>
                                      <p:tavLst>
                                        <p:tav tm="0">
                                          <p:val>
                                            <p:strVal val="#ppt_x"/>
                                          </p:val>
                                        </p:tav>
                                        <p:tav tm="100000">
                                          <p:val>
                                            <p:strVal val="#ppt_x"/>
                                          </p:val>
                                        </p:tav>
                                      </p:tavLst>
                                    </p:anim>
                                    <p:anim calcmode="lin" valueType="num">
                                      <p:cBhvr>
                                        <p:cTn id="4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barn(inVertical)">
                                      <p:cBhvr>
                                        <p:cTn id="53" dur="500"/>
                                        <p:tgtEl>
                                          <p:spTgt spid="32"/>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wipe(down)">
                                      <p:cBhvr>
                                        <p:cTn id="58" dur="500"/>
                                        <p:tgtEl>
                                          <p:spTgt spid="19"/>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34"/>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grpId="0" nodeType="clickEffect">
                                  <p:stCondLst>
                                    <p:cond delay="0"/>
                                  </p:stCondLst>
                                  <p:childTnLst>
                                    <p:set>
                                      <p:cBhvr>
                                        <p:cTn id="75" dur="1" fill="hold">
                                          <p:stCondLst>
                                            <p:cond delay="0"/>
                                          </p:stCondLst>
                                        </p:cTn>
                                        <p:tgtEl>
                                          <p:spTgt spid="21"/>
                                        </p:tgtEl>
                                        <p:attrNameLst>
                                          <p:attrName>style.visibility</p:attrName>
                                        </p:attrNameLst>
                                      </p:cBhvr>
                                      <p:to>
                                        <p:strVal val="visible"/>
                                      </p:to>
                                    </p:set>
                                    <p:anim calcmode="lin" valueType="num">
                                      <p:cBhvr additive="base">
                                        <p:cTn id="76" dur="500" fill="hold"/>
                                        <p:tgtEl>
                                          <p:spTgt spid="21"/>
                                        </p:tgtEl>
                                        <p:attrNameLst>
                                          <p:attrName>ppt_x</p:attrName>
                                        </p:attrNameLst>
                                      </p:cBhvr>
                                      <p:tavLst>
                                        <p:tav tm="0">
                                          <p:val>
                                            <p:strVal val="#ppt_x"/>
                                          </p:val>
                                        </p:tav>
                                        <p:tav tm="100000">
                                          <p:val>
                                            <p:strVal val="#ppt_x"/>
                                          </p:val>
                                        </p:tav>
                                      </p:tavLst>
                                    </p:anim>
                                    <p:anim calcmode="lin" valueType="num">
                                      <p:cBhvr additive="base">
                                        <p:cTn id="77"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8" grpId="0" animBg="1"/>
      <p:bldP spid="16" grpId="0" animBg="1"/>
      <p:bldP spid="17" grpId="0" animBg="1"/>
      <p:bldP spid="18" grpId="0" animBg="1"/>
      <p:bldP spid="19" grpId="0" animBg="1"/>
      <p:bldP spid="20" grpId="0" animBg="1"/>
      <p:bldP spid="21" grpId="0" animBg="1"/>
      <p:bldP spid="29" grpId="0" animBg="1"/>
      <p:bldP spid="31" grpId="0" animBg="1"/>
      <p:bldP spid="32" grpId="0" animBg="1"/>
      <p:bldP spid="33" grpId="0" animBg="1"/>
      <p:bldP spid="34" grpId="0" animBg="1"/>
      <p:bldP spid="3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FBC5C04-3FAE-5A7D-8907-62622C02945D}"/>
              </a:ext>
            </a:extLst>
          </p:cNvPr>
          <p:cNvSpPr/>
          <p:nvPr/>
        </p:nvSpPr>
        <p:spPr>
          <a:xfrm>
            <a:off x="550506" y="531845"/>
            <a:ext cx="1138335" cy="100770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a:t>Twitter</a:t>
            </a:r>
          </a:p>
          <a:p>
            <a:r>
              <a:rPr lang="en-US"/>
              <a:t>Data  </a:t>
            </a:r>
            <a:endParaRPr lang="en-US" dirty="0"/>
          </a:p>
        </p:txBody>
      </p:sp>
      <p:sp>
        <p:nvSpPr>
          <p:cNvPr id="7" name="Arrow: Right 6">
            <a:extLst>
              <a:ext uri="{FF2B5EF4-FFF2-40B4-BE49-F238E27FC236}">
                <a16:creationId xmlns:a16="http://schemas.microsoft.com/office/drawing/2014/main" id="{DB261E93-3611-2219-D5D1-CE62A1993E75}"/>
              </a:ext>
            </a:extLst>
          </p:cNvPr>
          <p:cNvSpPr/>
          <p:nvPr/>
        </p:nvSpPr>
        <p:spPr>
          <a:xfrm>
            <a:off x="1912776" y="851032"/>
            <a:ext cx="578497" cy="36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82F841E8-03FE-D42F-244B-936C60865EBE}"/>
              </a:ext>
            </a:extLst>
          </p:cNvPr>
          <p:cNvSpPr txBox="1"/>
          <p:nvPr/>
        </p:nvSpPr>
        <p:spPr>
          <a:xfrm>
            <a:off x="298580" y="117806"/>
            <a:ext cx="6102220" cy="369332"/>
          </a:xfrm>
          <a:prstGeom prst="rect">
            <a:avLst/>
          </a:prstGeom>
          <a:noFill/>
        </p:spPr>
        <p:txBody>
          <a:bodyPr wrap="square">
            <a:spAutoFit/>
          </a:bodyPr>
          <a:lstStyle/>
          <a:p>
            <a:r>
              <a:rPr lang="en-US" b="1" dirty="0">
                <a:solidFill>
                  <a:srgbClr val="000000"/>
                </a:solidFill>
                <a:latin typeface="Cambria" panose="02040503050406030204" pitchFamily="18" charset="0"/>
              </a:rPr>
              <a:t>Proposed </a:t>
            </a:r>
            <a:r>
              <a:rPr lang="en-US" sz="1800" b="1" i="0" u="none" strike="noStrike" dirty="0">
                <a:solidFill>
                  <a:srgbClr val="000000"/>
                </a:solidFill>
                <a:effectLst/>
                <a:latin typeface="Cambria" panose="02040503050406030204" pitchFamily="18" charset="0"/>
              </a:rPr>
              <a:t> Data Flow Diagram</a:t>
            </a:r>
            <a:endParaRPr lang="en-US" b="1" dirty="0"/>
          </a:p>
        </p:txBody>
      </p:sp>
      <p:sp>
        <p:nvSpPr>
          <p:cNvPr id="9" name="Rectangle 8">
            <a:extLst>
              <a:ext uri="{FF2B5EF4-FFF2-40B4-BE49-F238E27FC236}">
                <a16:creationId xmlns:a16="http://schemas.microsoft.com/office/drawing/2014/main" id="{E2194DE7-4FBF-A775-23E7-5801EE80C27A}"/>
              </a:ext>
            </a:extLst>
          </p:cNvPr>
          <p:cNvSpPr/>
          <p:nvPr/>
        </p:nvSpPr>
        <p:spPr>
          <a:xfrm>
            <a:off x="2495939" y="625151"/>
            <a:ext cx="1707502" cy="91440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a:t>Extrat and store tweets  </a:t>
            </a:r>
            <a:endParaRPr lang="en-US" dirty="0"/>
          </a:p>
        </p:txBody>
      </p:sp>
      <p:sp>
        <p:nvSpPr>
          <p:cNvPr id="11" name="Rectangle 10">
            <a:extLst>
              <a:ext uri="{FF2B5EF4-FFF2-40B4-BE49-F238E27FC236}">
                <a16:creationId xmlns:a16="http://schemas.microsoft.com/office/drawing/2014/main" id="{1881ACB4-5296-7356-7684-7AE46663F86F}"/>
              </a:ext>
            </a:extLst>
          </p:cNvPr>
          <p:cNvSpPr/>
          <p:nvPr/>
        </p:nvSpPr>
        <p:spPr>
          <a:xfrm>
            <a:off x="5526832" y="567223"/>
            <a:ext cx="1582628" cy="117332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Preprocessing and cleaning of tweets</a:t>
            </a:r>
          </a:p>
        </p:txBody>
      </p:sp>
      <p:sp>
        <p:nvSpPr>
          <p:cNvPr id="12" name="Rectangle 11">
            <a:extLst>
              <a:ext uri="{FF2B5EF4-FFF2-40B4-BE49-F238E27FC236}">
                <a16:creationId xmlns:a16="http://schemas.microsoft.com/office/drawing/2014/main" id="{1D5BDED5-B726-5725-8706-A043DA7977A9}"/>
              </a:ext>
            </a:extLst>
          </p:cNvPr>
          <p:cNvSpPr/>
          <p:nvPr/>
        </p:nvSpPr>
        <p:spPr>
          <a:xfrm>
            <a:off x="1269387" y="3865557"/>
            <a:ext cx="1138335" cy="100770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Positive</a:t>
            </a:r>
          </a:p>
        </p:txBody>
      </p:sp>
      <p:sp>
        <p:nvSpPr>
          <p:cNvPr id="13" name="Rectangle 12">
            <a:extLst>
              <a:ext uri="{FF2B5EF4-FFF2-40B4-BE49-F238E27FC236}">
                <a16:creationId xmlns:a16="http://schemas.microsoft.com/office/drawing/2014/main" id="{EF28EB57-8B3B-BBF5-4449-F607AFDEFA8E}"/>
              </a:ext>
            </a:extLst>
          </p:cNvPr>
          <p:cNvSpPr/>
          <p:nvPr/>
        </p:nvSpPr>
        <p:spPr>
          <a:xfrm>
            <a:off x="3115453" y="2327894"/>
            <a:ext cx="1414065" cy="100770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Sentiment classification</a:t>
            </a:r>
          </a:p>
        </p:txBody>
      </p:sp>
      <p:sp>
        <p:nvSpPr>
          <p:cNvPr id="14" name="Rectangle 13">
            <a:extLst>
              <a:ext uri="{FF2B5EF4-FFF2-40B4-BE49-F238E27FC236}">
                <a16:creationId xmlns:a16="http://schemas.microsoft.com/office/drawing/2014/main" id="{365514A9-5035-25A3-1F8D-6020290DE000}"/>
              </a:ext>
            </a:extLst>
          </p:cNvPr>
          <p:cNvSpPr/>
          <p:nvPr/>
        </p:nvSpPr>
        <p:spPr>
          <a:xfrm>
            <a:off x="4448329" y="3890601"/>
            <a:ext cx="1138335" cy="100770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Negative</a:t>
            </a:r>
          </a:p>
        </p:txBody>
      </p:sp>
      <p:sp>
        <p:nvSpPr>
          <p:cNvPr id="16" name="Rectangle 15">
            <a:extLst>
              <a:ext uri="{FF2B5EF4-FFF2-40B4-BE49-F238E27FC236}">
                <a16:creationId xmlns:a16="http://schemas.microsoft.com/office/drawing/2014/main" id="{819490FE-EB9E-A826-F280-147F93FB9F6C}"/>
              </a:ext>
            </a:extLst>
          </p:cNvPr>
          <p:cNvSpPr/>
          <p:nvPr/>
        </p:nvSpPr>
        <p:spPr>
          <a:xfrm>
            <a:off x="5752477" y="5503113"/>
            <a:ext cx="1836264" cy="100770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0" i="0" dirty="0">
                <a:effectLst/>
                <a:latin typeface="Roboto" panose="02000000000000000000" pitchFamily="2" charset="0"/>
              </a:rPr>
              <a:t>Visual Representation</a:t>
            </a:r>
            <a:endParaRPr lang="en-US" dirty="0"/>
          </a:p>
        </p:txBody>
      </p:sp>
      <p:sp>
        <p:nvSpPr>
          <p:cNvPr id="18" name="Arrow: Right 17">
            <a:extLst>
              <a:ext uri="{FF2B5EF4-FFF2-40B4-BE49-F238E27FC236}">
                <a16:creationId xmlns:a16="http://schemas.microsoft.com/office/drawing/2014/main" id="{D71660BD-1427-D398-3CB1-FABEC7EC80C8}"/>
              </a:ext>
            </a:extLst>
          </p:cNvPr>
          <p:cNvSpPr/>
          <p:nvPr/>
        </p:nvSpPr>
        <p:spPr>
          <a:xfrm rot="8644362">
            <a:off x="2448724" y="3325530"/>
            <a:ext cx="438539" cy="3576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Arrow: Right 18">
            <a:extLst>
              <a:ext uri="{FF2B5EF4-FFF2-40B4-BE49-F238E27FC236}">
                <a16:creationId xmlns:a16="http://schemas.microsoft.com/office/drawing/2014/main" id="{5BF2E199-1123-E91B-011C-2B9DE77CA618}"/>
              </a:ext>
            </a:extLst>
          </p:cNvPr>
          <p:cNvSpPr/>
          <p:nvPr/>
        </p:nvSpPr>
        <p:spPr>
          <a:xfrm rot="2684216">
            <a:off x="4321179" y="3462385"/>
            <a:ext cx="438539" cy="3576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337B0ACB-FF8B-61A0-6453-47C0A5BEF894}"/>
              </a:ext>
            </a:extLst>
          </p:cNvPr>
          <p:cNvSpPr/>
          <p:nvPr/>
        </p:nvSpPr>
        <p:spPr>
          <a:xfrm>
            <a:off x="4404035" y="933841"/>
            <a:ext cx="898850" cy="36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2E6F1DA-F0C8-3C2B-651A-0C07D1818551}"/>
              </a:ext>
            </a:extLst>
          </p:cNvPr>
          <p:cNvSpPr/>
          <p:nvPr/>
        </p:nvSpPr>
        <p:spPr>
          <a:xfrm>
            <a:off x="2815531" y="3884162"/>
            <a:ext cx="1138335" cy="100770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Neutral</a:t>
            </a:r>
          </a:p>
        </p:txBody>
      </p:sp>
      <p:sp>
        <p:nvSpPr>
          <p:cNvPr id="25" name="Arrow: Right 24">
            <a:extLst>
              <a:ext uri="{FF2B5EF4-FFF2-40B4-BE49-F238E27FC236}">
                <a16:creationId xmlns:a16="http://schemas.microsoft.com/office/drawing/2014/main" id="{B2B2DD93-79AE-933F-E472-3C89DBA5C5B2}"/>
              </a:ext>
            </a:extLst>
          </p:cNvPr>
          <p:cNvSpPr/>
          <p:nvPr/>
        </p:nvSpPr>
        <p:spPr>
          <a:xfrm rot="5400000">
            <a:off x="3332873" y="3437837"/>
            <a:ext cx="438539" cy="3576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5E92C25F-45EE-EA3A-A68F-E38037BAF4E1}"/>
              </a:ext>
            </a:extLst>
          </p:cNvPr>
          <p:cNvSpPr/>
          <p:nvPr/>
        </p:nvSpPr>
        <p:spPr>
          <a:xfrm>
            <a:off x="5792224" y="2405916"/>
            <a:ext cx="1414065" cy="100770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Tokenization of tweets</a:t>
            </a:r>
          </a:p>
        </p:txBody>
      </p:sp>
      <p:sp>
        <p:nvSpPr>
          <p:cNvPr id="29" name="Rectangle 28">
            <a:extLst>
              <a:ext uri="{FF2B5EF4-FFF2-40B4-BE49-F238E27FC236}">
                <a16:creationId xmlns:a16="http://schemas.microsoft.com/office/drawing/2014/main" id="{441D5AD9-C526-D5ED-2B08-03CF56F25B1D}"/>
              </a:ext>
            </a:extLst>
          </p:cNvPr>
          <p:cNvSpPr/>
          <p:nvPr/>
        </p:nvSpPr>
        <p:spPr>
          <a:xfrm>
            <a:off x="787480" y="2164468"/>
            <a:ext cx="1138335" cy="100770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0" i="0" dirty="0">
                <a:effectLst/>
                <a:latin typeface="Roboto" panose="02000000000000000000" pitchFamily="2" charset="0"/>
              </a:rPr>
              <a:t>Naive Bayes</a:t>
            </a:r>
            <a:endParaRPr lang="en-US" dirty="0"/>
          </a:p>
        </p:txBody>
      </p:sp>
      <p:sp>
        <p:nvSpPr>
          <p:cNvPr id="30" name="Arrow: Right 29">
            <a:extLst>
              <a:ext uri="{FF2B5EF4-FFF2-40B4-BE49-F238E27FC236}">
                <a16:creationId xmlns:a16="http://schemas.microsoft.com/office/drawing/2014/main" id="{FDBBFE0E-D904-78C5-B1F2-7C1B620A04C5}"/>
              </a:ext>
            </a:extLst>
          </p:cNvPr>
          <p:cNvSpPr/>
          <p:nvPr/>
        </p:nvSpPr>
        <p:spPr>
          <a:xfrm>
            <a:off x="2164577" y="2555814"/>
            <a:ext cx="578497" cy="36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Arrow: Right 30">
            <a:extLst>
              <a:ext uri="{FF2B5EF4-FFF2-40B4-BE49-F238E27FC236}">
                <a16:creationId xmlns:a16="http://schemas.microsoft.com/office/drawing/2014/main" id="{8E3981AF-91D4-621E-C814-EDDA847AFF8D}"/>
              </a:ext>
            </a:extLst>
          </p:cNvPr>
          <p:cNvSpPr/>
          <p:nvPr/>
        </p:nvSpPr>
        <p:spPr>
          <a:xfrm flipH="1">
            <a:off x="4896703" y="2609460"/>
            <a:ext cx="682432" cy="36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B08F8CC9-6DB8-4272-8310-01B3F3CB3646}"/>
              </a:ext>
            </a:extLst>
          </p:cNvPr>
          <p:cNvSpPr/>
          <p:nvPr/>
        </p:nvSpPr>
        <p:spPr>
          <a:xfrm rot="5400000">
            <a:off x="5988310" y="1877905"/>
            <a:ext cx="438539" cy="3576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Arrow: Right 34">
            <a:extLst>
              <a:ext uri="{FF2B5EF4-FFF2-40B4-BE49-F238E27FC236}">
                <a16:creationId xmlns:a16="http://schemas.microsoft.com/office/drawing/2014/main" id="{025460D8-6BA4-698B-539E-492327DA54E5}"/>
              </a:ext>
            </a:extLst>
          </p:cNvPr>
          <p:cNvSpPr/>
          <p:nvPr/>
        </p:nvSpPr>
        <p:spPr>
          <a:xfrm rot="2684216">
            <a:off x="1975139" y="5068690"/>
            <a:ext cx="438539" cy="3576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69406516-F572-75F8-F659-6B4FF28032A2}"/>
              </a:ext>
            </a:extLst>
          </p:cNvPr>
          <p:cNvSpPr/>
          <p:nvPr/>
        </p:nvSpPr>
        <p:spPr>
          <a:xfrm rot="8644362">
            <a:off x="3954474" y="5029995"/>
            <a:ext cx="438539" cy="3576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Arrow: Right 38">
            <a:extLst>
              <a:ext uri="{FF2B5EF4-FFF2-40B4-BE49-F238E27FC236}">
                <a16:creationId xmlns:a16="http://schemas.microsoft.com/office/drawing/2014/main" id="{5AF022A2-EE24-AED9-1279-B9885F005452}"/>
              </a:ext>
            </a:extLst>
          </p:cNvPr>
          <p:cNvSpPr/>
          <p:nvPr/>
        </p:nvSpPr>
        <p:spPr>
          <a:xfrm rot="5400000">
            <a:off x="2887829" y="5007130"/>
            <a:ext cx="438539" cy="3576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Arrow: Right 39">
            <a:extLst>
              <a:ext uri="{FF2B5EF4-FFF2-40B4-BE49-F238E27FC236}">
                <a16:creationId xmlns:a16="http://schemas.microsoft.com/office/drawing/2014/main" id="{868DDCDA-5640-0C7D-2CD6-05C5BA87594F}"/>
              </a:ext>
            </a:extLst>
          </p:cNvPr>
          <p:cNvSpPr/>
          <p:nvPr/>
        </p:nvSpPr>
        <p:spPr>
          <a:xfrm>
            <a:off x="4259708" y="5693326"/>
            <a:ext cx="539621" cy="36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B58DB44C-948C-D132-289C-ACDB10E3303D}"/>
              </a:ext>
            </a:extLst>
          </p:cNvPr>
          <p:cNvSpPr/>
          <p:nvPr/>
        </p:nvSpPr>
        <p:spPr>
          <a:xfrm>
            <a:off x="8529545" y="2421293"/>
            <a:ext cx="2318898" cy="100770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0" i="0" dirty="0">
                <a:effectLst/>
                <a:latin typeface="Roboto" panose="02000000000000000000" pitchFamily="2" charset="0"/>
              </a:rPr>
              <a:t>Support Vector Machine </a:t>
            </a:r>
            <a:r>
              <a:rPr lang="en-US" b="0" i="0" dirty="0" err="1">
                <a:effectLst/>
                <a:latin typeface="Roboto" panose="02000000000000000000" pitchFamily="2" charset="0"/>
              </a:rPr>
              <a:t>algorthim</a:t>
            </a:r>
            <a:endParaRPr lang="en-US" dirty="0"/>
          </a:p>
        </p:txBody>
      </p:sp>
      <p:sp>
        <p:nvSpPr>
          <p:cNvPr id="43" name="Arrow: Right 42">
            <a:extLst>
              <a:ext uri="{FF2B5EF4-FFF2-40B4-BE49-F238E27FC236}">
                <a16:creationId xmlns:a16="http://schemas.microsoft.com/office/drawing/2014/main" id="{299B4ACB-A429-4BD7-1C5E-C8425A07B8B9}"/>
              </a:ext>
            </a:extLst>
          </p:cNvPr>
          <p:cNvSpPr/>
          <p:nvPr/>
        </p:nvSpPr>
        <p:spPr>
          <a:xfrm>
            <a:off x="7696173" y="2668321"/>
            <a:ext cx="688018" cy="36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BDA5B5D-183E-4B23-1F9B-3B72CE6B96A7}"/>
              </a:ext>
            </a:extLst>
          </p:cNvPr>
          <p:cNvSpPr/>
          <p:nvPr/>
        </p:nvSpPr>
        <p:spPr>
          <a:xfrm>
            <a:off x="10220286" y="3961715"/>
            <a:ext cx="1138335" cy="100770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Sad</a:t>
            </a:r>
          </a:p>
        </p:txBody>
      </p:sp>
      <p:sp>
        <p:nvSpPr>
          <p:cNvPr id="45" name="Rectangle 44">
            <a:extLst>
              <a:ext uri="{FF2B5EF4-FFF2-40B4-BE49-F238E27FC236}">
                <a16:creationId xmlns:a16="http://schemas.microsoft.com/office/drawing/2014/main" id="{790E459A-A059-E408-6CC8-8FFFEC9250D5}"/>
              </a:ext>
            </a:extLst>
          </p:cNvPr>
          <p:cNvSpPr/>
          <p:nvPr/>
        </p:nvSpPr>
        <p:spPr>
          <a:xfrm>
            <a:off x="7815023" y="3927651"/>
            <a:ext cx="1138335" cy="100770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Happy</a:t>
            </a:r>
          </a:p>
        </p:txBody>
      </p:sp>
      <p:sp>
        <p:nvSpPr>
          <p:cNvPr id="46" name="Arrow: Right 45">
            <a:extLst>
              <a:ext uri="{FF2B5EF4-FFF2-40B4-BE49-F238E27FC236}">
                <a16:creationId xmlns:a16="http://schemas.microsoft.com/office/drawing/2014/main" id="{3406447A-67BB-8D5F-C5BA-D748938FA320}"/>
              </a:ext>
            </a:extLst>
          </p:cNvPr>
          <p:cNvSpPr/>
          <p:nvPr/>
        </p:nvSpPr>
        <p:spPr>
          <a:xfrm rot="8644362">
            <a:off x="8592764" y="3499490"/>
            <a:ext cx="438539" cy="3576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Arrow: Right 46">
            <a:extLst>
              <a:ext uri="{FF2B5EF4-FFF2-40B4-BE49-F238E27FC236}">
                <a16:creationId xmlns:a16="http://schemas.microsoft.com/office/drawing/2014/main" id="{89EC059B-8E39-CA25-B45D-EEA63BA41E16}"/>
              </a:ext>
            </a:extLst>
          </p:cNvPr>
          <p:cNvSpPr/>
          <p:nvPr/>
        </p:nvSpPr>
        <p:spPr>
          <a:xfrm rot="2684216">
            <a:off x="10127030" y="3566554"/>
            <a:ext cx="438539" cy="3576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BF7EC39-EFA1-BB1E-36F7-1F8CA499D913}"/>
              </a:ext>
            </a:extLst>
          </p:cNvPr>
          <p:cNvSpPr/>
          <p:nvPr/>
        </p:nvSpPr>
        <p:spPr>
          <a:xfrm>
            <a:off x="9094523" y="5431023"/>
            <a:ext cx="1138335" cy="100770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0" i="0" dirty="0">
                <a:effectLst/>
                <a:latin typeface="Roboto" panose="02000000000000000000" pitchFamily="2" charset="0"/>
              </a:rPr>
              <a:t>Result Analysis</a:t>
            </a:r>
            <a:endParaRPr lang="en-US" dirty="0"/>
          </a:p>
        </p:txBody>
      </p:sp>
      <p:sp>
        <p:nvSpPr>
          <p:cNvPr id="49" name="Arrow: Right 48">
            <a:extLst>
              <a:ext uri="{FF2B5EF4-FFF2-40B4-BE49-F238E27FC236}">
                <a16:creationId xmlns:a16="http://schemas.microsoft.com/office/drawing/2014/main" id="{D3F60266-CB85-EACC-260F-CFBB248CCC42}"/>
              </a:ext>
            </a:extLst>
          </p:cNvPr>
          <p:cNvSpPr/>
          <p:nvPr/>
        </p:nvSpPr>
        <p:spPr>
          <a:xfrm rot="2684216">
            <a:off x="8572994" y="5068690"/>
            <a:ext cx="438539" cy="3576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Right 49">
            <a:extLst>
              <a:ext uri="{FF2B5EF4-FFF2-40B4-BE49-F238E27FC236}">
                <a16:creationId xmlns:a16="http://schemas.microsoft.com/office/drawing/2014/main" id="{1F6F140B-1BBC-17F8-755B-484CABEE03B0}"/>
              </a:ext>
            </a:extLst>
          </p:cNvPr>
          <p:cNvSpPr/>
          <p:nvPr/>
        </p:nvSpPr>
        <p:spPr>
          <a:xfrm rot="8644362">
            <a:off x="10059954" y="4992945"/>
            <a:ext cx="438539" cy="3576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Arrow: Right 50">
            <a:extLst>
              <a:ext uri="{FF2B5EF4-FFF2-40B4-BE49-F238E27FC236}">
                <a16:creationId xmlns:a16="http://schemas.microsoft.com/office/drawing/2014/main" id="{3E8B0F67-165E-0873-E8AD-E99FCCA9A46B}"/>
              </a:ext>
            </a:extLst>
          </p:cNvPr>
          <p:cNvSpPr/>
          <p:nvPr/>
        </p:nvSpPr>
        <p:spPr>
          <a:xfrm flipH="1">
            <a:off x="7956730" y="5828463"/>
            <a:ext cx="682432" cy="36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D85446C4-015C-84BB-2B48-D0D608335E3D}"/>
              </a:ext>
            </a:extLst>
          </p:cNvPr>
          <p:cNvSpPr/>
          <p:nvPr/>
        </p:nvSpPr>
        <p:spPr>
          <a:xfrm>
            <a:off x="2614479" y="5528895"/>
            <a:ext cx="1138335" cy="100770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0" i="0" dirty="0">
                <a:effectLst/>
                <a:latin typeface="Roboto" panose="02000000000000000000" pitchFamily="2" charset="0"/>
              </a:rPr>
              <a:t>Result Analysis</a:t>
            </a:r>
            <a:endParaRPr lang="en-US" dirty="0"/>
          </a:p>
        </p:txBody>
      </p:sp>
    </p:spTree>
    <p:extLst>
      <p:ext uri="{BB962C8B-B14F-4D97-AF65-F5344CB8AC3E}">
        <p14:creationId xmlns:p14="http://schemas.microsoft.com/office/powerpoint/2010/main" val="2817082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arn(inVertical)">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wipe(down)">
                                      <p:cBhvr>
                                        <p:cTn id="31" dur="500"/>
                                        <p:tgtEl>
                                          <p:spTgt spid="3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down)">
                                      <p:cBhvr>
                                        <p:cTn id="36" dur="500"/>
                                        <p:tgtEl>
                                          <p:spTgt spid="2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fade">
                                      <p:cBhvr>
                                        <p:cTn id="44" dur="500"/>
                                        <p:tgtEl>
                                          <p:spTgt spid="4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500"/>
                                        <p:tgtEl>
                                          <p:spTgt spid="41"/>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additive="base">
                                        <p:cTn id="61" dur="500" fill="hold"/>
                                        <p:tgtEl>
                                          <p:spTgt spid="29"/>
                                        </p:tgtEl>
                                        <p:attrNameLst>
                                          <p:attrName>ppt_x</p:attrName>
                                        </p:attrNameLst>
                                      </p:cBhvr>
                                      <p:tavLst>
                                        <p:tav tm="0">
                                          <p:val>
                                            <p:strVal val="#ppt_x"/>
                                          </p:val>
                                        </p:tav>
                                        <p:tav tm="100000">
                                          <p:val>
                                            <p:strVal val="#ppt_x"/>
                                          </p:val>
                                        </p:tav>
                                      </p:tavLst>
                                    </p:anim>
                                    <p:anim calcmode="lin" valueType="num">
                                      <p:cBhvr additive="base">
                                        <p:cTn id="6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14"/>
                                        </p:tgtEl>
                                        <p:attrNameLst>
                                          <p:attrName>style.visibility</p:attrName>
                                        </p:attrNameLst>
                                      </p:cBhvr>
                                      <p:to>
                                        <p:strVal val="visible"/>
                                      </p:to>
                                    </p:set>
                                    <p:animEffect transition="in" filter="fade">
                                      <p:cBhvr>
                                        <p:cTn id="75" dur="1000"/>
                                        <p:tgtEl>
                                          <p:spTgt spid="14"/>
                                        </p:tgtEl>
                                      </p:cBhvr>
                                    </p:animEffect>
                                    <p:anim calcmode="lin" valueType="num">
                                      <p:cBhvr>
                                        <p:cTn id="76" dur="1000" fill="hold"/>
                                        <p:tgtEl>
                                          <p:spTgt spid="14"/>
                                        </p:tgtEl>
                                        <p:attrNameLst>
                                          <p:attrName>ppt_x</p:attrName>
                                        </p:attrNameLst>
                                      </p:cBhvr>
                                      <p:tavLst>
                                        <p:tav tm="0">
                                          <p:val>
                                            <p:strVal val="#ppt_x"/>
                                          </p:val>
                                        </p:tav>
                                        <p:tav tm="100000">
                                          <p:val>
                                            <p:strVal val="#ppt_x"/>
                                          </p:val>
                                        </p:tav>
                                      </p:tavLst>
                                    </p:anim>
                                    <p:anim calcmode="lin" valueType="num">
                                      <p:cBhvr>
                                        <p:cTn id="77" dur="1000" fill="hold"/>
                                        <p:tgtEl>
                                          <p:spTgt spid="14"/>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23"/>
                                        </p:tgtEl>
                                        <p:attrNameLst>
                                          <p:attrName>style.visibility</p:attrName>
                                        </p:attrNameLst>
                                      </p:cBhvr>
                                      <p:to>
                                        <p:strVal val="visible"/>
                                      </p:to>
                                    </p:set>
                                    <p:animEffect transition="in" filter="fade">
                                      <p:cBhvr>
                                        <p:cTn id="80" dur="1000"/>
                                        <p:tgtEl>
                                          <p:spTgt spid="23"/>
                                        </p:tgtEl>
                                      </p:cBhvr>
                                    </p:animEffect>
                                    <p:anim calcmode="lin" valueType="num">
                                      <p:cBhvr>
                                        <p:cTn id="81" dur="1000" fill="hold"/>
                                        <p:tgtEl>
                                          <p:spTgt spid="23"/>
                                        </p:tgtEl>
                                        <p:attrNameLst>
                                          <p:attrName>ppt_x</p:attrName>
                                        </p:attrNameLst>
                                      </p:cBhvr>
                                      <p:tavLst>
                                        <p:tav tm="0">
                                          <p:val>
                                            <p:strVal val="#ppt_x"/>
                                          </p:val>
                                        </p:tav>
                                        <p:tav tm="100000">
                                          <p:val>
                                            <p:strVal val="#ppt_x"/>
                                          </p:val>
                                        </p:tav>
                                      </p:tavLst>
                                    </p:anim>
                                    <p:anim calcmode="lin" valueType="num">
                                      <p:cBhvr>
                                        <p:cTn id="82" dur="1000" fill="hold"/>
                                        <p:tgtEl>
                                          <p:spTgt spid="23"/>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fade">
                                      <p:cBhvr>
                                        <p:cTn id="85" dur="1000"/>
                                        <p:tgtEl>
                                          <p:spTgt spid="12"/>
                                        </p:tgtEl>
                                      </p:cBhvr>
                                    </p:animEffect>
                                    <p:anim calcmode="lin" valueType="num">
                                      <p:cBhvr>
                                        <p:cTn id="86" dur="1000" fill="hold"/>
                                        <p:tgtEl>
                                          <p:spTgt spid="12"/>
                                        </p:tgtEl>
                                        <p:attrNameLst>
                                          <p:attrName>ppt_x</p:attrName>
                                        </p:attrNameLst>
                                      </p:cBhvr>
                                      <p:tavLst>
                                        <p:tav tm="0">
                                          <p:val>
                                            <p:strVal val="#ppt_x"/>
                                          </p:val>
                                        </p:tav>
                                        <p:tav tm="100000">
                                          <p:val>
                                            <p:strVal val="#ppt_x"/>
                                          </p:val>
                                        </p:tav>
                                      </p:tavLst>
                                    </p:anim>
                                    <p:anim calcmode="lin" valueType="num">
                                      <p:cBhvr>
                                        <p:cTn id="8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35"/>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39"/>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38"/>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52"/>
                                        </p:tgtEl>
                                        <p:attrNameLst>
                                          <p:attrName>style.visibility</p:attrName>
                                        </p:attrNameLst>
                                      </p:cBhvr>
                                      <p:to>
                                        <p:strVal val="visible"/>
                                      </p:to>
                                    </p:set>
                                    <p:animEffect transition="in" filter="fade">
                                      <p:cBhvr>
                                        <p:cTn id="100" dur="500"/>
                                        <p:tgtEl>
                                          <p:spTgt spid="52"/>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46"/>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7"/>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45"/>
                                        </p:tgtEl>
                                        <p:attrNameLst>
                                          <p:attrName>style.visibility</p:attrName>
                                        </p:attrNameLst>
                                      </p:cBhvr>
                                      <p:to>
                                        <p:strVal val="visible"/>
                                      </p:to>
                                    </p:set>
                                    <p:animEffect transition="in" filter="fade">
                                      <p:cBhvr>
                                        <p:cTn id="111" dur="500"/>
                                        <p:tgtEl>
                                          <p:spTgt spid="45"/>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44"/>
                                        </p:tgtEl>
                                        <p:attrNameLst>
                                          <p:attrName>style.visibility</p:attrName>
                                        </p:attrNameLst>
                                      </p:cBhvr>
                                      <p:to>
                                        <p:strVal val="visible"/>
                                      </p:to>
                                    </p:set>
                                    <p:animEffect transition="in" filter="fade">
                                      <p:cBhvr>
                                        <p:cTn id="114" dur="500"/>
                                        <p:tgtEl>
                                          <p:spTgt spid="44"/>
                                        </p:tgtEl>
                                      </p:cBhvr>
                                    </p:animEffec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49"/>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50"/>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48"/>
                                        </p:tgtEl>
                                        <p:attrNameLst>
                                          <p:attrName>style.visibility</p:attrName>
                                        </p:attrNameLst>
                                      </p:cBhvr>
                                      <p:to>
                                        <p:strVal val="visible"/>
                                      </p:to>
                                    </p:set>
                                    <p:animEffect transition="in" filter="fade">
                                      <p:cBhvr>
                                        <p:cTn id="125" dur="500"/>
                                        <p:tgtEl>
                                          <p:spTgt spid="48"/>
                                        </p:tgtEl>
                                      </p:cBhvr>
                                    </p:animEffec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grpId="0" nodeType="clickEffect">
                                  <p:stCondLst>
                                    <p:cond delay="0"/>
                                  </p:stCondLst>
                                  <p:childTnLst>
                                    <p:set>
                                      <p:cBhvr>
                                        <p:cTn id="129" dur="1" fill="hold">
                                          <p:stCondLst>
                                            <p:cond delay="0"/>
                                          </p:stCondLst>
                                        </p:cTn>
                                        <p:tgtEl>
                                          <p:spTgt spid="40"/>
                                        </p:tgtEl>
                                        <p:attrNameLst>
                                          <p:attrName>style.visibility</p:attrName>
                                        </p:attrNameLst>
                                      </p:cBhvr>
                                      <p:to>
                                        <p:strVal val="visible"/>
                                      </p:to>
                                    </p:set>
                                  </p:childTnLst>
                                </p:cTn>
                              </p:par>
                              <p:par>
                                <p:cTn id="130" presetID="1" presetClass="entr" presetSubtype="0" fill="hold" grpId="0" nodeType="withEffect">
                                  <p:stCondLst>
                                    <p:cond delay="0"/>
                                  </p:stCondLst>
                                  <p:childTnLst>
                                    <p:set>
                                      <p:cBhvr>
                                        <p:cTn id="131" dur="1" fill="hold">
                                          <p:stCondLst>
                                            <p:cond delay="0"/>
                                          </p:stCondLst>
                                        </p:cTn>
                                        <p:tgtEl>
                                          <p:spTgt spid="51"/>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22" presetClass="entr" presetSubtype="4" fill="hold" grpId="0" nodeType="clickEffect">
                                  <p:stCondLst>
                                    <p:cond delay="0"/>
                                  </p:stCondLst>
                                  <p:childTnLst>
                                    <p:set>
                                      <p:cBhvr>
                                        <p:cTn id="135" dur="1" fill="hold">
                                          <p:stCondLst>
                                            <p:cond delay="0"/>
                                          </p:stCondLst>
                                        </p:cTn>
                                        <p:tgtEl>
                                          <p:spTgt spid="16"/>
                                        </p:tgtEl>
                                        <p:attrNameLst>
                                          <p:attrName>style.visibility</p:attrName>
                                        </p:attrNameLst>
                                      </p:cBhvr>
                                      <p:to>
                                        <p:strVal val="visible"/>
                                      </p:to>
                                    </p:set>
                                    <p:animEffect transition="in" filter="wipe(down)">
                                      <p:cBhvr>
                                        <p:cTn id="13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1" grpId="0" animBg="1"/>
      <p:bldP spid="12" grpId="0" animBg="1"/>
      <p:bldP spid="13" grpId="0" animBg="1"/>
      <p:bldP spid="14" grpId="0" animBg="1"/>
      <p:bldP spid="16" grpId="0" animBg="1"/>
      <p:bldP spid="18" grpId="0" animBg="1"/>
      <p:bldP spid="19" grpId="0" animBg="1"/>
      <p:bldP spid="22" grpId="0" animBg="1"/>
      <p:bldP spid="23" grpId="0" animBg="1"/>
      <p:bldP spid="25" grpId="0" animBg="1"/>
      <p:bldP spid="26" grpId="0" animBg="1"/>
      <p:bldP spid="29" grpId="0" animBg="1"/>
      <p:bldP spid="30" grpId="0" animBg="1"/>
      <p:bldP spid="31" grpId="0" animBg="1"/>
      <p:bldP spid="33" grpId="0" animBg="1"/>
      <p:bldP spid="35" grpId="0" animBg="1"/>
      <p:bldP spid="38" grpId="0" animBg="1"/>
      <p:bldP spid="39" grpId="0" animBg="1"/>
      <p:bldP spid="40" grpId="0" animBg="1"/>
      <p:bldP spid="41"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60" name="Picture 59">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61" name="Straight Connector 60">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56012FD-74A8-4C91-B318-435CF2B719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63" name="Rectangle 62">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3" name="TextBox 2">
            <a:extLst>
              <a:ext uri="{FF2B5EF4-FFF2-40B4-BE49-F238E27FC236}">
                <a16:creationId xmlns:a16="http://schemas.microsoft.com/office/drawing/2014/main" id="{9F7F2C07-D329-9013-2605-84979478602B}"/>
              </a:ext>
            </a:extLst>
          </p:cNvPr>
          <p:cNvSpPr txBox="1"/>
          <p:nvPr/>
        </p:nvSpPr>
        <p:spPr>
          <a:xfrm>
            <a:off x="1451580" y="804520"/>
            <a:ext cx="4176511" cy="1049235"/>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r>
              <a:rPr lang="en-US" sz="3200" cap="all">
                <a:latin typeface="+mj-lt"/>
                <a:ea typeface="+mj-ea"/>
                <a:cs typeface="+mj-cs"/>
              </a:rPr>
              <a:t>Use Case Diagrams</a:t>
            </a:r>
          </a:p>
        </p:txBody>
      </p:sp>
      <p:sp>
        <p:nvSpPr>
          <p:cNvPr id="65" name="Rectangle 64">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 name="TextBox 4">
            <a:extLst>
              <a:ext uri="{FF2B5EF4-FFF2-40B4-BE49-F238E27FC236}">
                <a16:creationId xmlns:a16="http://schemas.microsoft.com/office/drawing/2014/main" id="{18E241DC-38F8-B3AD-3CF8-579E403D694B}"/>
              </a:ext>
            </a:extLst>
          </p:cNvPr>
          <p:cNvSpPr txBox="1"/>
          <p:nvPr/>
        </p:nvSpPr>
        <p:spPr>
          <a:xfrm>
            <a:off x="1451581" y="2015732"/>
            <a:ext cx="4172212" cy="3450613"/>
          </a:xfrm>
          <a:prstGeom prst="rect">
            <a:avLst/>
          </a:prstGeom>
        </p:spPr>
        <p:txBody>
          <a:bodyPr vert="horz" lIns="91440" tIns="45720" rIns="91440" bIns="45720" rtlCol="0" anchor="t">
            <a:normAutofit/>
          </a:bodyPr>
          <a:lstStyle/>
          <a:p>
            <a:pPr indent="-228600" defTabSz="914400">
              <a:lnSpc>
                <a:spcPct val="120000"/>
              </a:lnSpc>
              <a:spcAft>
                <a:spcPts val="600"/>
              </a:spcAft>
              <a:buClr>
                <a:schemeClr val="accent1"/>
              </a:buClr>
              <a:buSzPct val="100000"/>
              <a:buFont typeface="Arial" panose="020B0604020202020204" pitchFamily="34" charset="0"/>
              <a:buChar char="•"/>
            </a:pPr>
            <a:r>
              <a:rPr lang="en-US"/>
              <a:t>The Twitter Sentiment Analysis project utilizes a tool to classify tweets into positive, negative, or neutral categories, providing insights on sentiment trends through an accurate algorithm and user-friendly dashboard interface.</a:t>
            </a:r>
          </a:p>
        </p:txBody>
      </p:sp>
      <p:pic>
        <p:nvPicPr>
          <p:cNvPr id="2" name="Picture 1" descr="A diagram of a person with text&#10;&#10;Description automatically generated">
            <a:extLst>
              <a:ext uri="{FF2B5EF4-FFF2-40B4-BE49-F238E27FC236}">
                <a16:creationId xmlns:a16="http://schemas.microsoft.com/office/drawing/2014/main" id="{D2DD77EF-8A4C-197B-ABE3-0687BED51661}"/>
              </a:ext>
            </a:extLst>
          </p:cNvPr>
          <p:cNvPicPr>
            <a:picLocks noChangeAspect="1"/>
          </p:cNvPicPr>
          <p:nvPr/>
        </p:nvPicPr>
        <p:blipFill>
          <a:blip r:embed="rId3"/>
          <a:stretch>
            <a:fillRect/>
          </a:stretch>
        </p:blipFill>
        <p:spPr>
          <a:xfrm>
            <a:off x="6945964" y="805583"/>
            <a:ext cx="3257335" cy="4660762"/>
          </a:xfrm>
          <a:prstGeom prst="rect">
            <a:avLst/>
          </a:prstGeom>
        </p:spPr>
      </p:pic>
      <p:pic>
        <p:nvPicPr>
          <p:cNvPr id="66" name="Picture 65">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67" name="Straight Connector 66">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2256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033" name="Picture 1032">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035" name="Straight Connector 1034">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A56012FD-74A8-4C91-B318-435CF2B719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180BD541-D1E1-F831-6EDB-84E3AC885D42}"/>
              </a:ext>
            </a:extLst>
          </p:cNvPr>
          <p:cNvSpPr>
            <a:spLocks noGrp="1"/>
          </p:cNvSpPr>
          <p:nvPr>
            <p:ph type="title"/>
          </p:nvPr>
        </p:nvSpPr>
        <p:spPr>
          <a:xfrm>
            <a:off x="1451579" y="804519"/>
            <a:ext cx="9603275" cy="1049235"/>
          </a:xfrm>
        </p:spPr>
        <p:txBody>
          <a:bodyPr vert="horz" lIns="91440" tIns="45720" rIns="91440" bIns="45720" rtlCol="0" anchor="t">
            <a:normAutofit/>
          </a:bodyPr>
          <a:lstStyle/>
          <a:p>
            <a:r>
              <a:rPr lang="en-US" dirty="0"/>
              <a:t>Modules  used :</a:t>
            </a:r>
          </a:p>
        </p:txBody>
      </p:sp>
      <p:pic>
        <p:nvPicPr>
          <p:cNvPr id="1026" name="Picture 2">
            <a:extLst>
              <a:ext uri="{FF2B5EF4-FFF2-40B4-BE49-F238E27FC236}">
                <a16:creationId xmlns:a16="http://schemas.microsoft.com/office/drawing/2014/main" id="{9BA20A0B-73D9-A81D-0B91-13420B64257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51579" y="2319257"/>
            <a:ext cx="4960443" cy="284356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3547BF6-ACED-8ED3-1AF2-0D93B2A2DE1F}"/>
              </a:ext>
            </a:extLst>
          </p:cNvPr>
          <p:cNvSpPr txBox="1"/>
          <p:nvPr/>
        </p:nvSpPr>
        <p:spPr>
          <a:xfrm>
            <a:off x="6634065" y="2015734"/>
            <a:ext cx="5243804" cy="3450613"/>
          </a:xfrm>
          <a:prstGeom prst="rect">
            <a:avLst/>
          </a:prstGeom>
        </p:spPr>
        <p:txBody>
          <a:bodyPr vert="horz" lIns="91440" tIns="45720" rIns="91440" bIns="45720" rtlCol="0" anchor="t">
            <a:normAutofit/>
          </a:bodyPr>
          <a:lstStyle/>
          <a:p>
            <a:pPr marL="285750" indent="-228600" defTabSz="914400">
              <a:lnSpc>
                <a:spcPct val="110000"/>
              </a:lnSpc>
              <a:spcAft>
                <a:spcPts val="600"/>
              </a:spcAft>
              <a:buClr>
                <a:schemeClr val="accent1"/>
              </a:buClr>
              <a:buSzPct val="100000"/>
              <a:buFont typeface="Arial" panose="020B0604020202020204" pitchFamily="34" charset="0"/>
              <a:buChar char="•"/>
            </a:pPr>
            <a:r>
              <a:rPr lang="en-US" sz="1500" b="1" dirty="0" err="1"/>
              <a:t>Tweepy</a:t>
            </a:r>
            <a:r>
              <a:rPr lang="en-US" sz="1500" b="1" dirty="0"/>
              <a:t> : </a:t>
            </a:r>
            <a:r>
              <a:rPr lang="en-US" sz="1500" dirty="0"/>
              <a:t>It is python library for accessing the twitter API</a:t>
            </a:r>
          </a:p>
          <a:p>
            <a:pPr marL="285750" indent="-228600" defTabSz="914400">
              <a:lnSpc>
                <a:spcPct val="110000"/>
              </a:lnSpc>
              <a:spcAft>
                <a:spcPts val="600"/>
              </a:spcAft>
              <a:buClr>
                <a:schemeClr val="accent1"/>
              </a:buClr>
              <a:buSzPct val="100000"/>
              <a:buFont typeface="Arial" panose="020B0604020202020204" pitchFamily="34" charset="0"/>
              <a:buChar char="•"/>
            </a:pPr>
            <a:r>
              <a:rPr lang="en-US" sz="1500" b="1" dirty="0"/>
              <a:t>NLTK : </a:t>
            </a:r>
            <a:r>
              <a:rPr lang="en-US" sz="1500" dirty="0"/>
              <a:t>natural Language Tool Kit : Used to build python program</a:t>
            </a:r>
          </a:p>
          <a:p>
            <a:pPr marL="285750" indent="-228600" defTabSz="914400">
              <a:lnSpc>
                <a:spcPct val="110000"/>
              </a:lnSpc>
              <a:spcAft>
                <a:spcPts val="600"/>
              </a:spcAft>
              <a:buClr>
                <a:schemeClr val="accent1"/>
              </a:buClr>
              <a:buSzPct val="100000"/>
              <a:buFont typeface="Arial" panose="020B0604020202020204" pitchFamily="34" charset="0"/>
              <a:buChar char="•"/>
            </a:pPr>
            <a:r>
              <a:rPr lang="en-US" sz="1500" b="1" dirty="0"/>
              <a:t>TensorFlow/</a:t>
            </a:r>
            <a:r>
              <a:rPr lang="en-US" sz="1500" b="1" dirty="0" err="1"/>
              <a:t>Keras</a:t>
            </a:r>
            <a:r>
              <a:rPr lang="en-US" sz="1500" b="1" dirty="0"/>
              <a:t> : </a:t>
            </a:r>
            <a:r>
              <a:rPr lang="en-US" sz="1500" dirty="0"/>
              <a:t>It is open source machine learning framework developed by google</a:t>
            </a:r>
          </a:p>
          <a:p>
            <a:pPr marL="285750" indent="-228600" defTabSz="914400">
              <a:lnSpc>
                <a:spcPct val="110000"/>
              </a:lnSpc>
              <a:spcAft>
                <a:spcPts val="600"/>
              </a:spcAft>
              <a:buClr>
                <a:schemeClr val="accent1"/>
              </a:buClr>
              <a:buSzPct val="100000"/>
              <a:buFont typeface="Arial" panose="020B0604020202020204" pitchFamily="34" charset="0"/>
              <a:buChar char="•"/>
            </a:pPr>
            <a:r>
              <a:rPr lang="en-US" sz="1500" b="1" dirty="0"/>
              <a:t>Pandas : </a:t>
            </a:r>
            <a:r>
              <a:rPr lang="en-US" sz="1500" dirty="0"/>
              <a:t>It is analysis library for python</a:t>
            </a:r>
          </a:p>
          <a:p>
            <a:pPr marL="285750" indent="-228600" defTabSz="914400">
              <a:lnSpc>
                <a:spcPct val="110000"/>
              </a:lnSpc>
              <a:spcAft>
                <a:spcPts val="600"/>
              </a:spcAft>
              <a:buClr>
                <a:schemeClr val="accent1"/>
              </a:buClr>
              <a:buSzPct val="100000"/>
              <a:buFont typeface="Arial" panose="020B0604020202020204" pitchFamily="34" charset="0"/>
              <a:buChar char="•"/>
            </a:pPr>
            <a:r>
              <a:rPr lang="en-US" sz="1500" b="1" dirty="0"/>
              <a:t>Matplotlib : </a:t>
            </a:r>
            <a:r>
              <a:rPr lang="en-US" sz="1500" dirty="0"/>
              <a:t>It is a </a:t>
            </a:r>
            <a:r>
              <a:rPr lang="en-US" sz="1500" dirty="0" err="1"/>
              <a:t>ploting</a:t>
            </a:r>
            <a:r>
              <a:rPr lang="en-US" sz="1500" dirty="0"/>
              <a:t> library for python</a:t>
            </a:r>
          </a:p>
          <a:p>
            <a:pPr indent="-228600" defTabSz="914400">
              <a:lnSpc>
                <a:spcPct val="110000"/>
              </a:lnSpc>
              <a:spcAft>
                <a:spcPts val="600"/>
              </a:spcAft>
              <a:buClr>
                <a:schemeClr val="accent1"/>
              </a:buClr>
              <a:buSzPct val="100000"/>
              <a:buFont typeface="Arial" panose="020B0604020202020204" pitchFamily="34" charset="0"/>
              <a:buChar char="•"/>
            </a:pPr>
            <a:endParaRPr lang="en-US" sz="1500" dirty="0"/>
          </a:p>
        </p:txBody>
      </p:sp>
    </p:spTree>
    <p:extLst>
      <p:ext uri="{BB962C8B-B14F-4D97-AF65-F5344CB8AC3E}">
        <p14:creationId xmlns:p14="http://schemas.microsoft.com/office/powerpoint/2010/main" val="3605333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2" name="Picture 11">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6012FD-74A8-4C91-B318-435CF2B719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17C166D9-A89F-D584-01FD-542280A86C33}"/>
              </a:ext>
            </a:extLst>
          </p:cNvPr>
          <p:cNvSpPr>
            <a:spLocks noGrp="1"/>
          </p:cNvSpPr>
          <p:nvPr>
            <p:ph type="title"/>
          </p:nvPr>
        </p:nvSpPr>
        <p:spPr>
          <a:xfrm>
            <a:off x="1451579" y="804519"/>
            <a:ext cx="9603275" cy="1049235"/>
          </a:xfrm>
        </p:spPr>
        <p:txBody>
          <a:bodyPr vert="horz" lIns="91440" tIns="45720" rIns="91440" bIns="45720" rtlCol="0" anchor="t">
            <a:normAutofit/>
          </a:bodyPr>
          <a:lstStyle/>
          <a:p>
            <a:r>
              <a:rPr lang="en-US" dirty="0"/>
              <a:t>Protocols </a:t>
            </a:r>
          </a:p>
        </p:txBody>
      </p:sp>
      <p:pic>
        <p:nvPicPr>
          <p:cNvPr id="7" name="Graphic 6" descr="Lock">
            <a:extLst>
              <a:ext uri="{FF2B5EF4-FFF2-40B4-BE49-F238E27FC236}">
                <a16:creationId xmlns:a16="http://schemas.microsoft.com/office/drawing/2014/main" id="{98CE2966-6BBD-EF72-4853-8166450D40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06494" y="2015734"/>
            <a:ext cx="3450613" cy="3450613"/>
          </a:xfrm>
          <a:prstGeom prst="rect">
            <a:avLst/>
          </a:prstGeom>
        </p:spPr>
      </p:pic>
      <p:sp>
        <p:nvSpPr>
          <p:cNvPr id="3" name="TextBox 2">
            <a:extLst>
              <a:ext uri="{FF2B5EF4-FFF2-40B4-BE49-F238E27FC236}">
                <a16:creationId xmlns:a16="http://schemas.microsoft.com/office/drawing/2014/main" id="{CDCD2147-F0BB-DC05-1259-33C1B5D473C3}"/>
              </a:ext>
            </a:extLst>
          </p:cNvPr>
          <p:cNvSpPr txBox="1"/>
          <p:nvPr/>
        </p:nvSpPr>
        <p:spPr>
          <a:xfrm>
            <a:off x="6892299" y="2015734"/>
            <a:ext cx="4162555" cy="3450613"/>
          </a:xfrm>
          <a:prstGeom prst="rect">
            <a:avLst/>
          </a:prstGeom>
        </p:spPr>
        <p:txBody>
          <a:bodyPr vert="horz" lIns="91440" tIns="45720" rIns="91440" bIns="45720" rtlCol="0" anchor="t">
            <a:normAutofit/>
          </a:bodyPr>
          <a:lstStyle/>
          <a:p>
            <a:pPr marL="285750" indent="-228600" defTabSz="914400">
              <a:lnSpc>
                <a:spcPct val="110000"/>
              </a:lnSpc>
              <a:spcAft>
                <a:spcPts val="600"/>
              </a:spcAft>
              <a:buClr>
                <a:schemeClr val="accent1"/>
              </a:buClr>
              <a:buSzPct val="100000"/>
              <a:buFont typeface="Arial" panose="020B0604020202020204" pitchFamily="34" charset="0"/>
              <a:buChar char="•"/>
            </a:pPr>
            <a:r>
              <a:rPr lang="en-US" sz="1500" b="1"/>
              <a:t>Oauth</a:t>
            </a:r>
            <a:r>
              <a:rPr lang="en-US" sz="1500"/>
              <a:t>(Open Authorization) : Used for authenticating and accessing the Twitter API</a:t>
            </a:r>
          </a:p>
          <a:p>
            <a:pPr marL="285750" indent="-228600" defTabSz="914400">
              <a:lnSpc>
                <a:spcPct val="110000"/>
              </a:lnSpc>
              <a:spcAft>
                <a:spcPts val="600"/>
              </a:spcAft>
              <a:buClr>
                <a:schemeClr val="accent1"/>
              </a:buClr>
              <a:buSzPct val="100000"/>
              <a:buFont typeface="Arial" panose="020B0604020202020204" pitchFamily="34" charset="0"/>
              <a:buChar char="•"/>
            </a:pPr>
            <a:r>
              <a:rPr lang="en-US" sz="1500" b="1"/>
              <a:t>HTTP/HTTPS</a:t>
            </a:r>
            <a:r>
              <a:rPr lang="en-US" sz="1500"/>
              <a:t>(Hypertext Transfer protocol/secure) : Used for communication between project application and Twitter API</a:t>
            </a:r>
          </a:p>
          <a:p>
            <a:pPr marL="285750" indent="-228600" defTabSz="914400">
              <a:lnSpc>
                <a:spcPct val="110000"/>
              </a:lnSpc>
              <a:spcAft>
                <a:spcPts val="600"/>
              </a:spcAft>
              <a:buClr>
                <a:schemeClr val="accent1"/>
              </a:buClr>
              <a:buSzPct val="100000"/>
              <a:buFont typeface="Arial" panose="020B0604020202020204" pitchFamily="34" charset="0"/>
              <a:buChar char="•"/>
            </a:pPr>
            <a:r>
              <a:rPr lang="en-US" sz="1500" b="1"/>
              <a:t>REST</a:t>
            </a:r>
            <a:r>
              <a:rPr lang="en-US" sz="1500"/>
              <a:t>(Representational State Transfer) : For interacting with Twitter API</a:t>
            </a:r>
          </a:p>
          <a:p>
            <a:pPr marL="285750" indent="-228600" defTabSz="914400">
              <a:lnSpc>
                <a:spcPct val="110000"/>
              </a:lnSpc>
              <a:spcAft>
                <a:spcPts val="600"/>
              </a:spcAft>
              <a:buClr>
                <a:schemeClr val="accent1"/>
              </a:buClr>
              <a:buSzPct val="100000"/>
              <a:buFont typeface="Arial" panose="020B0604020202020204" pitchFamily="34" charset="0"/>
              <a:buChar char="•"/>
            </a:pPr>
            <a:r>
              <a:rPr lang="en-US" sz="1500" b="1"/>
              <a:t>JSON</a:t>
            </a:r>
            <a:r>
              <a:rPr lang="en-US" sz="1500"/>
              <a:t>(JavaScript object Notation) : Tweets and user data retrieved from Twitter API</a:t>
            </a:r>
          </a:p>
          <a:p>
            <a:pPr marL="285750" indent="-228600" defTabSz="914400">
              <a:lnSpc>
                <a:spcPct val="110000"/>
              </a:lnSpc>
              <a:spcAft>
                <a:spcPts val="600"/>
              </a:spcAft>
              <a:buClr>
                <a:schemeClr val="accent1"/>
              </a:buClr>
              <a:buSzPct val="100000"/>
              <a:buFont typeface="Arial" panose="020B0604020202020204" pitchFamily="34" charset="0"/>
              <a:buChar char="•"/>
            </a:pPr>
            <a:r>
              <a:rPr lang="en-US" sz="1500" b="1"/>
              <a:t>Unicode : </a:t>
            </a:r>
            <a:r>
              <a:rPr lang="en-US" sz="1500"/>
              <a:t>Ensure proper handling and representation of text data from tweets</a:t>
            </a:r>
          </a:p>
        </p:txBody>
      </p:sp>
    </p:spTree>
    <p:extLst>
      <p:ext uri="{BB962C8B-B14F-4D97-AF65-F5344CB8AC3E}">
        <p14:creationId xmlns:p14="http://schemas.microsoft.com/office/powerpoint/2010/main" val="297471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22" presetClass="entr" presetSubtype="4"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283E1-B5CF-0A7C-27F0-892B675D10C7}"/>
              </a:ext>
            </a:extLst>
          </p:cNvPr>
          <p:cNvSpPr>
            <a:spLocks noGrp="1"/>
          </p:cNvSpPr>
          <p:nvPr>
            <p:ph type="title"/>
          </p:nvPr>
        </p:nvSpPr>
        <p:spPr/>
        <p:txBody>
          <a:bodyPr/>
          <a:lstStyle/>
          <a:p>
            <a:r>
              <a:rPr lang="en-US" dirty="0"/>
              <a:t>Conclusion</a:t>
            </a:r>
          </a:p>
        </p:txBody>
      </p:sp>
      <p:sp>
        <p:nvSpPr>
          <p:cNvPr id="6" name="TextBox 5">
            <a:extLst>
              <a:ext uri="{FF2B5EF4-FFF2-40B4-BE49-F238E27FC236}">
                <a16:creationId xmlns:a16="http://schemas.microsoft.com/office/drawing/2014/main" id="{BCC9EB07-1FBB-A686-3C5D-2D44F6B3CC82}"/>
              </a:ext>
            </a:extLst>
          </p:cNvPr>
          <p:cNvSpPr txBox="1"/>
          <p:nvPr/>
        </p:nvSpPr>
        <p:spPr>
          <a:xfrm>
            <a:off x="307424" y="2418924"/>
            <a:ext cx="6978618" cy="3416320"/>
          </a:xfrm>
          <a:prstGeom prst="rect">
            <a:avLst/>
          </a:prstGeom>
          <a:noFill/>
        </p:spPr>
        <p:txBody>
          <a:bodyPr wrap="square">
            <a:spAutoFit/>
          </a:bodyPr>
          <a:lstStyle/>
          <a:p>
            <a:r>
              <a:rPr lang="en-US"/>
              <a:t> Twitter Sentiment Analysis is a swift and insightful tool that deciphers public emotions on the platform. Through advanced algorithms and a user-friendly interface, it efficiently categorizes tweets into positive, negative, or neutral sentiments in real time. This adaptable system ensures scalability to handle varying tweet volumes and actively evolves through a feedback loop, incorporating user input for continuous improvement. With a keen focus on privacy measures, the analysis provides valuable, up-to-the-minute insights into the dynamic landscape of social media conversations. Its utility extends to businesses and decision-makers, offering actionable data for informed and timely decision-making based on the ever-changing trends in public sentiment on Twitter.</a:t>
            </a:r>
            <a:endParaRPr lang="en-US" dirty="0"/>
          </a:p>
        </p:txBody>
      </p:sp>
      <p:pic>
        <p:nvPicPr>
          <p:cNvPr id="1026" name="Picture 2" descr="Image">
            <a:extLst>
              <a:ext uri="{FF2B5EF4-FFF2-40B4-BE49-F238E27FC236}">
                <a16:creationId xmlns:a16="http://schemas.microsoft.com/office/drawing/2014/main" id="{95A47D66-1128-B7C6-4E16-4C3E2FD55B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9075" y="2193509"/>
            <a:ext cx="3867150" cy="3867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009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wipe(down)">
                                      <p:cBhvr>
                                        <p:cTn id="1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2" name="Picture 11">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56412368-7E6B-4064-B6FA-72DF6DA0C2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014FE20-9BCC-4219-A8AD-B1C110BD5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FB31EE63-F3F3-F44A-D915-4C3349D8E602}"/>
              </a:ext>
            </a:extLst>
          </p:cNvPr>
          <p:cNvSpPr>
            <a:spLocks noGrp="1"/>
          </p:cNvSpPr>
          <p:nvPr>
            <p:ph type="title"/>
          </p:nvPr>
        </p:nvSpPr>
        <p:spPr>
          <a:xfrm>
            <a:off x="1452617" y="976508"/>
            <a:ext cx="5525305" cy="2367221"/>
          </a:xfrm>
        </p:spPr>
        <p:txBody>
          <a:bodyPr vert="horz" lIns="91440" tIns="45720" rIns="91440" bIns="0" rtlCol="0" anchor="b">
            <a:normAutofit/>
          </a:bodyPr>
          <a:lstStyle/>
          <a:p>
            <a:r>
              <a:rPr lang="en-US" sz="5400" dirty="0"/>
              <a:t>Thank you</a:t>
            </a:r>
            <a:br>
              <a:rPr lang="en-US" sz="5400" dirty="0"/>
            </a:br>
            <a:endParaRPr lang="en-US" sz="5400" dirty="0"/>
          </a:p>
        </p:txBody>
      </p:sp>
      <p:sp>
        <p:nvSpPr>
          <p:cNvPr id="3" name="Text Placeholder 2">
            <a:extLst>
              <a:ext uri="{FF2B5EF4-FFF2-40B4-BE49-F238E27FC236}">
                <a16:creationId xmlns:a16="http://schemas.microsoft.com/office/drawing/2014/main" id="{4684C2A0-6BC3-286E-2D4C-22431D8FDFFA}"/>
              </a:ext>
            </a:extLst>
          </p:cNvPr>
          <p:cNvSpPr>
            <a:spLocks noGrp="1"/>
          </p:cNvSpPr>
          <p:nvPr>
            <p:ph type="body" idx="1"/>
          </p:nvPr>
        </p:nvSpPr>
        <p:spPr>
          <a:xfrm>
            <a:off x="1452617" y="3531204"/>
            <a:ext cx="5530919" cy="1606576"/>
          </a:xfrm>
        </p:spPr>
        <p:txBody>
          <a:bodyPr vert="horz" lIns="91440" tIns="91440" rIns="91440" bIns="91440" rtlCol="0">
            <a:normAutofit/>
          </a:bodyPr>
          <a:lstStyle/>
          <a:p>
            <a:endParaRPr lang="en-US" cap="all"/>
          </a:p>
        </p:txBody>
      </p:sp>
      <p:cxnSp>
        <p:nvCxnSpPr>
          <p:cNvPr id="22" name="Straight Connector 21">
            <a:extLst>
              <a:ext uri="{FF2B5EF4-FFF2-40B4-BE49-F238E27FC236}">
                <a16:creationId xmlns:a16="http://schemas.microsoft.com/office/drawing/2014/main" id="{A661C966-C6C8-4667-903D-E68521C357F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2618" y="3528543"/>
            <a:ext cx="5536119"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24" name="Group 23">
            <a:extLst>
              <a:ext uri="{FF2B5EF4-FFF2-40B4-BE49-F238E27FC236}">
                <a16:creationId xmlns:a16="http://schemas.microsoft.com/office/drawing/2014/main" id="{36439133-030D-427C-AADE-2B48B19917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77388" y="482171"/>
            <a:ext cx="4074533" cy="5149101"/>
            <a:chOff x="7477388" y="482171"/>
            <a:chExt cx="4074533" cy="5149101"/>
          </a:xfrm>
        </p:grpSpPr>
        <p:sp>
          <p:nvSpPr>
            <p:cNvPr id="27" name="Rectangle 26">
              <a:extLst>
                <a:ext uri="{FF2B5EF4-FFF2-40B4-BE49-F238E27FC236}">
                  <a16:creationId xmlns:a16="http://schemas.microsoft.com/office/drawing/2014/main" id="{2C11378B-6628-411A-9A79-CF10232D7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77388" y="482171"/>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8E6BF6A-26B8-45E6-887E-FE78A7984F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47" y="812507"/>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82388B0B-738B-4313-8674-79D97E74A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1624" y="977965"/>
            <a:ext cx="3119444"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Handshake">
            <a:extLst>
              <a:ext uri="{FF2B5EF4-FFF2-40B4-BE49-F238E27FC236}">
                <a16:creationId xmlns:a16="http://schemas.microsoft.com/office/drawing/2014/main" id="{44B0B1F5-A3A7-B381-5D8B-01B366180E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16373" y="1649879"/>
            <a:ext cx="2799103" cy="2799103"/>
          </a:xfrm>
          <a:prstGeom prst="rect">
            <a:avLst/>
          </a:prstGeom>
        </p:spPr>
      </p:pic>
      <p:pic>
        <p:nvPicPr>
          <p:cNvPr id="30" name="Picture 29">
            <a:extLst>
              <a:ext uri="{FF2B5EF4-FFF2-40B4-BE49-F238E27FC236}">
                <a16:creationId xmlns:a16="http://schemas.microsoft.com/office/drawing/2014/main" id="{6DF84359-5DD6-461B-9519-90AA2F46C1B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2" name="Straight Connector 31">
            <a:extLst>
              <a:ext uri="{FF2B5EF4-FFF2-40B4-BE49-F238E27FC236}">
                <a16:creationId xmlns:a16="http://schemas.microsoft.com/office/drawing/2014/main" id="{E90BC892-CE86-41EE-8A3B-2178D5170C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4950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20" name="Picture 19">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2" name="Straight Connector 21">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6012FD-74A8-4C91-B318-435CF2B719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6" name="Rectangle 25">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422F826C-0686-870B-4EBA-58C3C2D972FF}"/>
              </a:ext>
            </a:extLst>
          </p:cNvPr>
          <p:cNvSpPr txBox="1"/>
          <p:nvPr/>
        </p:nvSpPr>
        <p:spPr>
          <a:xfrm>
            <a:off x="1451580" y="804520"/>
            <a:ext cx="4176511" cy="1049235"/>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endParaRPr lang="en-US" sz="2700" cap="all" dirty="0">
              <a:latin typeface="+mj-lt"/>
              <a:ea typeface="+mj-ea"/>
              <a:cs typeface="+mj-cs"/>
            </a:endParaRPr>
          </a:p>
          <a:p>
            <a:pPr marL="0" marR="0" lvl="0" indent="0" defTabSz="914400" fontAlgn="auto">
              <a:lnSpc>
                <a:spcPct val="90000"/>
              </a:lnSpc>
              <a:spcBef>
                <a:spcPct val="0"/>
              </a:spcBef>
              <a:spcAft>
                <a:spcPts val="600"/>
              </a:spcAft>
              <a:buClrTx/>
              <a:buSzTx/>
              <a:tabLst/>
              <a:defRPr/>
            </a:pPr>
            <a:r>
              <a:rPr lang="en-US" sz="2700" cap="all" dirty="0">
                <a:latin typeface="+mj-lt"/>
                <a:ea typeface="+mj-ea"/>
                <a:cs typeface="+mj-cs"/>
              </a:rPr>
              <a:t>	</a:t>
            </a:r>
            <a:r>
              <a:rPr kumimoji="0" lang="en-US" sz="2700" u="none" strike="noStrike" cap="all" spc="0" normalizeH="0" baseline="0" noProof="0" dirty="0">
                <a:ln>
                  <a:noFill/>
                </a:ln>
                <a:uLnTx/>
                <a:uFillTx/>
                <a:latin typeface="+mj-lt"/>
                <a:ea typeface="+mj-ea"/>
                <a:cs typeface="+mj-cs"/>
              </a:rPr>
              <a:t>Team No : 2</a:t>
            </a:r>
          </a:p>
          <a:p>
            <a:pPr marL="0" marR="0" lvl="0" indent="0" defTabSz="914400" fontAlgn="auto">
              <a:lnSpc>
                <a:spcPct val="90000"/>
              </a:lnSpc>
              <a:spcBef>
                <a:spcPct val="0"/>
              </a:spcBef>
              <a:spcAft>
                <a:spcPts val="600"/>
              </a:spcAft>
              <a:buClrTx/>
              <a:buSzTx/>
              <a:tabLst/>
              <a:defRPr/>
            </a:pPr>
            <a:endParaRPr kumimoji="0" lang="en-US" sz="2700" u="none" strike="noStrike" cap="all" spc="0" normalizeH="0" baseline="0" noProof="0" dirty="0">
              <a:ln>
                <a:noFill/>
              </a:ln>
              <a:uLnTx/>
              <a:uFillTx/>
              <a:latin typeface="+mj-lt"/>
              <a:ea typeface="+mj-ea"/>
              <a:cs typeface="+mj-cs"/>
            </a:endParaRPr>
          </a:p>
          <a:p>
            <a:pPr marL="0" marR="0" lvl="0" indent="0" defTabSz="914400" fontAlgn="auto">
              <a:lnSpc>
                <a:spcPct val="90000"/>
              </a:lnSpc>
              <a:spcBef>
                <a:spcPct val="0"/>
              </a:spcBef>
              <a:spcAft>
                <a:spcPts val="600"/>
              </a:spcAft>
              <a:buClrTx/>
              <a:buSzTx/>
              <a:tabLst/>
              <a:defRPr/>
            </a:pPr>
            <a:endParaRPr kumimoji="0" lang="en-US" sz="2700" u="none" strike="noStrike" cap="all" spc="0" normalizeH="0" baseline="0" noProof="0" dirty="0">
              <a:ln>
                <a:noFill/>
              </a:ln>
              <a:uLnTx/>
              <a:uFillTx/>
              <a:latin typeface="+mj-lt"/>
              <a:ea typeface="+mj-ea"/>
              <a:cs typeface="+mj-cs"/>
            </a:endParaRPr>
          </a:p>
          <a:p>
            <a:pPr marL="0" marR="0" lvl="0" indent="0" defTabSz="914400" fontAlgn="auto">
              <a:lnSpc>
                <a:spcPct val="90000"/>
              </a:lnSpc>
              <a:spcBef>
                <a:spcPct val="0"/>
              </a:spcBef>
              <a:spcAft>
                <a:spcPts val="600"/>
              </a:spcAft>
              <a:buClrTx/>
              <a:buSzTx/>
              <a:tabLst/>
              <a:defRPr/>
            </a:pPr>
            <a:endParaRPr kumimoji="0" lang="en-US" sz="2700" u="none" strike="noStrike" cap="all" spc="0" normalizeH="0" baseline="0" noProof="0" dirty="0">
              <a:ln>
                <a:noFill/>
              </a:ln>
              <a:uLnTx/>
              <a:uFillTx/>
              <a:latin typeface="+mj-lt"/>
              <a:ea typeface="+mj-ea"/>
              <a:cs typeface="+mj-cs"/>
            </a:endParaRPr>
          </a:p>
          <a:p>
            <a:pPr defTabSz="914400">
              <a:lnSpc>
                <a:spcPct val="90000"/>
              </a:lnSpc>
              <a:spcBef>
                <a:spcPct val="0"/>
              </a:spcBef>
              <a:spcAft>
                <a:spcPts val="600"/>
              </a:spcAft>
            </a:pPr>
            <a:endParaRPr lang="en-US" sz="2700" cap="all" dirty="0">
              <a:latin typeface="+mj-lt"/>
              <a:ea typeface="+mj-ea"/>
              <a:cs typeface="+mj-cs"/>
            </a:endParaRPr>
          </a:p>
        </p:txBody>
      </p:sp>
      <p:sp>
        <p:nvSpPr>
          <p:cNvPr id="30" name="Rectangle 29">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TextBox 9">
            <a:extLst>
              <a:ext uri="{FF2B5EF4-FFF2-40B4-BE49-F238E27FC236}">
                <a16:creationId xmlns:a16="http://schemas.microsoft.com/office/drawing/2014/main" id="{84854424-0299-6E5D-BFBA-F44C1CD4919E}"/>
              </a:ext>
            </a:extLst>
          </p:cNvPr>
          <p:cNvSpPr txBox="1"/>
          <p:nvPr/>
        </p:nvSpPr>
        <p:spPr>
          <a:xfrm>
            <a:off x="1451581" y="2015732"/>
            <a:ext cx="4172212" cy="3450613"/>
          </a:xfrm>
          <a:prstGeom prst="rect">
            <a:avLst/>
          </a:prstGeom>
        </p:spPr>
        <p:txBody>
          <a:bodyPr vert="horz" lIns="91440" tIns="45720" rIns="91440" bIns="45720" rtlCol="0" anchor="t">
            <a:normAutofit/>
          </a:bodyPr>
          <a:lstStyle/>
          <a:p>
            <a:pPr marL="285750" indent="-228600" defTabSz="914400">
              <a:lnSpc>
                <a:spcPct val="120000"/>
              </a:lnSpc>
              <a:spcAft>
                <a:spcPts val="600"/>
              </a:spcAft>
              <a:buClr>
                <a:schemeClr val="accent1"/>
              </a:buClr>
              <a:buSzPct val="100000"/>
              <a:buFont typeface="Arial" panose="020B0604020202020204" pitchFamily="34" charset="0"/>
              <a:buChar char="•"/>
            </a:pPr>
            <a:r>
              <a:rPr lang="en-US" dirty="0"/>
              <a:t>20KP1A4404 – YAMINI</a:t>
            </a:r>
          </a:p>
          <a:p>
            <a:pPr marL="285750" indent="-228600" defTabSz="914400">
              <a:lnSpc>
                <a:spcPct val="120000"/>
              </a:lnSpc>
              <a:spcAft>
                <a:spcPts val="600"/>
              </a:spcAft>
              <a:buClr>
                <a:schemeClr val="accent1"/>
              </a:buClr>
              <a:buSzPct val="100000"/>
              <a:buFont typeface="Arial" panose="020B0604020202020204" pitchFamily="34" charset="0"/>
              <a:buChar char="•"/>
            </a:pPr>
            <a:r>
              <a:rPr lang="en-US" dirty="0"/>
              <a:t>20KP1A4456 – VISHNU</a:t>
            </a:r>
          </a:p>
          <a:p>
            <a:pPr marL="285750" indent="-228600" defTabSz="914400">
              <a:lnSpc>
                <a:spcPct val="120000"/>
              </a:lnSpc>
              <a:spcAft>
                <a:spcPts val="600"/>
              </a:spcAft>
              <a:buClr>
                <a:schemeClr val="accent1"/>
              </a:buClr>
              <a:buSzPct val="100000"/>
              <a:buFont typeface="Arial" panose="020B0604020202020204" pitchFamily="34" charset="0"/>
              <a:buChar char="•"/>
            </a:pPr>
            <a:r>
              <a:rPr lang="en-US" dirty="0"/>
              <a:t>20KP1A4437 – SOWMYA</a:t>
            </a:r>
          </a:p>
          <a:p>
            <a:pPr marL="285750" indent="-228600" defTabSz="914400">
              <a:lnSpc>
                <a:spcPct val="120000"/>
              </a:lnSpc>
              <a:spcAft>
                <a:spcPts val="600"/>
              </a:spcAft>
              <a:buClr>
                <a:schemeClr val="accent1"/>
              </a:buClr>
              <a:buSzPct val="100000"/>
              <a:buFont typeface="Arial" panose="020B0604020202020204" pitchFamily="34" charset="0"/>
              <a:buChar char="•"/>
            </a:pPr>
            <a:r>
              <a:rPr lang="en-US" dirty="0"/>
              <a:t>20KP1A4447 – IRFAN</a:t>
            </a:r>
          </a:p>
          <a:p>
            <a:pPr indent="-228600" defTabSz="914400">
              <a:lnSpc>
                <a:spcPct val="120000"/>
              </a:lnSpc>
              <a:spcAft>
                <a:spcPts val="600"/>
              </a:spcAft>
              <a:buClr>
                <a:schemeClr val="accent1"/>
              </a:buClr>
              <a:buSzPct val="100000"/>
              <a:buFont typeface="Arial" panose="020B0604020202020204" pitchFamily="34" charset="0"/>
              <a:buChar char="•"/>
            </a:pPr>
            <a:endParaRPr lang="en-US" dirty="0"/>
          </a:p>
        </p:txBody>
      </p:sp>
      <p:pic>
        <p:nvPicPr>
          <p:cNvPr id="11" name="Picture 2">
            <a:extLst>
              <a:ext uri="{FF2B5EF4-FFF2-40B4-BE49-F238E27FC236}">
                <a16:creationId xmlns:a16="http://schemas.microsoft.com/office/drawing/2014/main" id="{17F89EF5-7A3D-AE97-6C78-BBA6C54A426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4411" y="1482483"/>
            <a:ext cx="4960442" cy="330696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4" name="Straight Connector 33">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6160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573AC8-1566-BFED-A15C-20AA1D9F92EF}"/>
              </a:ext>
            </a:extLst>
          </p:cNvPr>
          <p:cNvSpPr txBox="1"/>
          <p:nvPr/>
        </p:nvSpPr>
        <p:spPr>
          <a:xfrm>
            <a:off x="298579" y="239457"/>
            <a:ext cx="6102220"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a:ln>
                  <a:noFill/>
                </a:ln>
                <a:solidFill>
                  <a:srgbClr val="000000"/>
                </a:solidFill>
                <a:effectLst/>
                <a:uLnTx/>
                <a:uFillTx/>
                <a:latin typeface="Gill Sans MT" panose="020B0502020104020203"/>
                <a:ea typeface="+mn-ea"/>
                <a:cs typeface="+mn-cs"/>
              </a:rPr>
              <a:t>ABSTRACT :</a:t>
            </a:r>
            <a:endParaRPr kumimoji="0" lang="en-IN" sz="32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3" name="TextBox 2">
            <a:extLst>
              <a:ext uri="{FF2B5EF4-FFF2-40B4-BE49-F238E27FC236}">
                <a16:creationId xmlns:a16="http://schemas.microsoft.com/office/drawing/2014/main" id="{22A49B50-2D9D-6293-1A00-3CAE515B08B5}"/>
              </a:ext>
            </a:extLst>
          </p:cNvPr>
          <p:cNvSpPr txBox="1"/>
          <p:nvPr/>
        </p:nvSpPr>
        <p:spPr>
          <a:xfrm>
            <a:off x="391884" y="956800"/>
            <a:ext cx="11532637" cy="2346412"/>
          </a:xfrm>
          <a:prstGeom prst="rect">
            <a:avLst/>
          </a:prstGeom>
          <a:noFill/>
        </p:spPr>
        <p:txBody>
          <a:bodyPr wrap="square">
            <a:spAutoFit/>
          </a:bodyPr>
          <a:lstStyle/>
          <a:p>
            <a:pPr>
              <a:lnSpc>
                <a:spcPct val="150000"/>
              </a:lnSpc>
            </a:pPr>
            <a:r>
              <a:rPr lang="en-IN" sz="2000" dirty="0"/>
              <a:t>The aim of this project is to </a:t>
            </a:r>
            <a:r>
              <a:rPr lang="en-IN" sz="2000" dirty="0" err="1"/>
              <a:t>analyze</a:t>
            </a:r>
            <a:r>
              <a:rPr lang="en-IN" sz="2000" dirty="0"/>
              <a:t> the sentiments of expressed in tweets, categorizing them as positive , negative or neutral. The data will consists of Twitter data, and the analysis will provide insights into public opinions ,</a:t>
            </a:r>
            <a:r>
              <a:rPr lang="en-IN" sz="2000" dirty="0" err="1"/>
              <a:t>trendsand</a:t>
            </a:r>
            <a:r>
              <a:rPr lang="en-IN" sz="2000" dirty="0"/>
              <a:t> emotions on different topics. The project contributes to the field of social media analytics and showcases the practical application of machine learning in understanding sentiment patterns on a large scale.</a:t>
            </a:r>
          </a:p>
        </p:txBody>
      </p:sp>
      <p:sp>
        <p:nvSpPr>
          <p:cNvPr id="4" name="TextBox 3">
            <a:extLst>
              <a:ext uri="{FF2B5EF4-FFF2-40B4-BE49-F238E27FC236}">
                <a16:creationId xmlns:a16="http://schemas.microsoft.com/office/drawing/2014/main" id="{22701CBF-8B79-5B6C-F3EC-50031E252A10}"/>
              </a:ext>
            </a:extLst>
          </p:cNvPr>
          <p:cNvSpPr txBox="1"/>
          <p:nvPr/>
        </p:nvSpPr>
        <p:spPr>
          <a:xfrm>
            <a:off x="391884" y="3303212"/>
            <a:ext cx="11840546" cy="1884747"/>
          </a:xfrm>
          <a:prstGeom prst="rect">
            <a:avLst/>
          </a:prstGeom>
          <a:noFill/>
        </p:spPr>
        <p:txBody>
          <a:bodyPr wrap="square">
            <a:spAutoFit/>
          </a:bodyPr>
          <a:lstStyle/>
          <a:p>
            <a:pPr>
              <a:lnSpc>
                <a:spcPct val="150000"/>
              </a:lnSpc>
            </a:pPr>
            <a:r>
              <a:rPr lang="en-IN" sz="2000"/>
              <a:t>Sentimental analysis is a fast track area of research in high demand for business giving them the ability to understand and adapt their business stratagies. This research contributes to the application of machine learning in business intelligence,fostering a more informed and responsive approach to customer satisfaction and market trends. </a:t>
            </a:r>
            <a:endParaRPr lang="en-IN" sz="2000" dirty="0"/>
          </a:p>
        </p:txBody>
      </p:sp>
    </p:spTree>
    <p:extLst>
      <p:ext uri="{BB962C8B-B14F-4D97-AF65-F5344CB8AC3E}">
        <p14:creationId xmlns:p14="http://schemas.microsoft.com/office/powerpoint/2010/main" val="1020997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EEA869E1-F851-4A52-92F5-77E592B76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67" name="Picture 66">
            <a:extLst>
              <a:ext uri="{FF2B5EF4-FFF2-40B4-BE49-F238E27FC236}">
                <a16:creationId xmlns:a16="http://schemas.microsoft.com/office/drawing/2014/main" id="{B083AD55-8296-44BD-8E14-DD2DDBC351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69" name="Straight Connector 68">
            <a:extLst>
              <a:ext uri="{FF2B5EF4-FFF2-40B4-BE49-F238E27FC236}">
                <a16:creationId xmlns:a16="http://schemas.microsoft.com/office/drawing/2014/main" id="{2BF46B26-15FC-4C5A-94FA-AE9ED64B5C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ADF1045-FC61-45F9-B214-2286C9675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73" name="Rectangle 72">
            <a:extLst>
              <a:ext uri="{FF2B5EF4-FFF2-40B4-BE49-F238E27FC236}">
                <a16:creationId xmlns:a16="http://schemas.microsoft.com/office/drawing/2014/main" id="{742C14A9-3617-46DD-9FC4-ED828A7D3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19AB0109-1C89-41F0-9EDF-3DE017BE3F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7" y="1847088"/>
            <a:ext cx="554803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7" name="Rectangle 76">
            <a:extLst>
              <a:ext uri="{FF2B5EF4-FFF2-40B4-BE49-F238E27FC236}">
                <a16:creationId xmlns:a16="http://schemas.microsoft.com/office/drawing/2014/main" id="{19E5CB6C-D5A1-44AB-BAD0-E76C67ED2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TextBox 2">
            <a:extLst>
              <a:ext uri="{FF2B5EF4-FFF2-40B4-BE49-F238E27FC236}">
                <a16:creationId xmlns:a16="http://schemas.microsoft.com/office/drawing/2014/main" id="{8EC03F31-B2BB-8AF7-F38C-014CE807F949}"/>
              </a:ext>
            </a:extLst>
          </p:cNvPr>
          <p:cNvSpPr txBox="1"/>
          <p:nvPr/>
        </p:nvSpPr>
        <p:spPr>
          <a:xfrm>
            <a:off x="-303" y="1846056"/>
            <a:ext cx="7002239" cy="4134866"/>
          </a:xfrm>
          <a:prstGeom prst="rect">
            <a:avLst/>
          </a:prstGeom>
        </p:spPr>
        <p:txBody>
          <a:bodyPr vert="horz" lIns="91440" tIns="45720" rIns="91440" bIns="45720" rtlCol="0" anchor="t">
            <a:noAutofit/>
          </a:bodyPr>
          <a:lstStyle/>
          <a:p>
            <a:pPr marL="285750" indent="-228600" defTabSz="914400">
              <a:lnSpc>
                <a:spcPct val="110000"/>
              </a:lnSpc>
              <a:spcAft>
                <a:spcPts val="600"/>
              </a:spcAft>
              <a:buClr>
                <a:schemeClr val="accent1"/>
              </a:buClr>
              <a:buSzPct val="100000"/>
              <a:buFont typeface="Arial" panose="020B0604020202020204" pitchFamily="34" charset="0"/>
              <a:buChar char="•"/>
            </a:pPr>
            <a:r>
              <a:rPr lang="en-US" b="1" i="0" dirty="0"/>
              <a:t>Data collection : </a:t>
            </a:r>
            <a:r>
              <a:rPr lang="en-US" sz="1600" i="0" dirty="0"/>
              <a:t>Collect a large dataset of tweets related to business</a:t>
            </a:r>
          </a:p>
          <a:p>
            <a:pPr marL="285750" indent="-228600" defTabSz="914400">
              <a:lnSpc>
                <a:spcPct val="110000"/>
              </a:lnSpc>
              <a:spcAft>
                <a:spcPts val="600"/>
              </a:spcAft>
              <a:buClr>
                <a:schemeClr val="accent1"/>
              </a:buClr>
              <a:buSzPct val="100000"/>
              <a:buFont typeface="Arial" panose="020B0604020202020204" pitchFamily="34" charset="0"/>
              <a:buChar char="•"/>
            </a:pPr>
            <a:r>
              <a:rPr lang="en-US" b="1" dirty="0"/>
              <a:t>Preprocessing : </a:t>
            </a:r>
            <a:r>
              <a:rPr lang="en-US" sz="1600" dirty="0"/>
              <a:t>Clean  and Preprocess the data by removing special </a:t>
            </a:r>
            <a:r>
              <a:rPr lang="en-US" sz="1600" dirty="0" err="1"/>
              <a:t>characeters</a:t>
            </a:r>
            <a:r>
              <a:rPr lang="en-US" sz="1600" dirty="0"/>
              <a:t> etc.,,</a:t>
            </a:r>
          </a:p>
          <a:p>
            <a:pPr marL="285750" indent="-228600" defTabSz="914400">
              <a:lnSpc>
                <a:spcPct val="110000"/>
              </a:lnSpc>
              <a:spcAft>
                <a:spcPts val="600"/>
              </a:spcAft>
              <a:buClr>
                <a:schemeClr val="accent1"/>
              </a:buClr>
              <a:buSzPct val="100000"/>
              <a:buFont typeface="Arial" panose="020B0604020202020204" pitchFamily="34" charset="0"/>
              <a:buChar char="•"/>
            </a:pPr>
            <a:r>
              <a:rPr lang="en-US" b="1" i="0" dirty="0"/>
              <a:t>Sentiment Analysis : </a:t>
            </a:r>
            <a:r>
              <a:rPr lang="en-US" sz="1600" i="0" dirty="0"/>
              <a:t>used to sentiment of each tweet as </a:t>
            </a:r>
            <a:r>
              <a:rPr lang="en-US" sz="1600" i="0" dirty="0" err="1"/>
              <a:t>positive,negative</a:t>
            </a:r>
            <a:r>
              <a:rPr lang="en-US" sz="1600" i="0" dirty="0"/>
              <a:t>  </a:t>
            </a:r>
          </a:p>
          <a:p>
            <a:pPr marL="285750" indent="-228600" defTabSz="914400">
              <a:lnSpc>
                <a:spcPct val="110000"/>
              </a:lnSpc>
              <a:spcAft>
                <a:spcPts val="600"/>
              </a:spcAft>
              <a:buClr>
                <a:schemeClr val="accent1"/>
              </a:buClr>
              <a:buSzPct val="100000"/>
              <a:buFont typeface="Arial" panose="020B0604020202020204" pitchFamily="34" charset="0"/>
              <a:buChar char="•"/>
            </a:pPr>
            <a:r>
              <a:rPr lang="en-US" b="1" dirty="0"/>
              <a:t>Real-time monitoring : </a:t>
            </a:r>
            <a:r>
              <a:rPr lang="en-US" sz="1600" dirty="0"/>
              <a:t>System provides real-time monitoring of sentiment trends on twitter.</a:t>
            </a:r>
            <a:endParaRPr lang="en-US" sz="1600" i="0" dirty="0"/>
          </a:p>
          <a:p>
            <a:pPr marL="285750" indent="-228600" defTabSz="914400">
              <a:lnSpc>
                <a:spcPct val="110000"/>
              </a:lnSpc>
              <a:spcAft>
                <a:spcPts val="600"/>
              </a:spcAft>
              <a:buClr>
                <a:schemeClr val="accent1"/>
              </a:buClr>
              <a:buSzPct val="100000"/>
              <a:buFont typeface="Arial" panose="020B0604020202020204" pitchFamily="34" charset="0"/>
              <a:buChar char="•"/>
            </a:pPr>
            <a:r>
              <a:rPr lang="en-US" b="1" dirty="0"/>
              <a:t>Evaluation : </a:t>
            </a:r>
            <a:r>
              <a:rPr lang="en-US" sz="1600" dirty="0"/>
              <a:t>Evaluate the performance of model using metrics like accuracy and precision.</a:t>
            </a:r>
          </a:p>
          <a:p>
            <a:pPr marL="285750" indent="-228600" defTabSz="914400">
              <a:lnSpc>
                <a:spcPct val="110000"/>
              </a:lnSpc>
              <a:spcAft>
                <a:spcPts val="600"/>
              </a:spcAft>
              <a:buClr>
                <a:schemeClr val="accent1"/>
              </a:buClr>
              <a:buSzPct val="100000"/>
              <a:buFont typeface="Arial" panose="020B0604020202020204" pitchFamily="34" charset="0"/>
              <a:buChar char="•"/>
            </a:pPr>
            <a:r>
              <a:rPr lang="en-US" b="1" i="0" dirty="0"/>
              <a:t>Customization : </a:t>
            </a:r>
            <a:r>
              <a:rPr lang="en-US" sz="1600" i="0" dirty="0"/>
              <a:t>For customer satisfaction  and their specific goals and needs.</a:t>
            </a:r>
          </a:p>
          <a:p>
            <a:pPr marL="285750" indent="-228600" defTabSz="914400">
              <a:lnSpc>
                <a:spcPct val="110000"/>
              </a:lnSpc>
              <a:spcAft>
                <a:spcPts val="600"/>
              </a:spcAft>
              <a:buClr>
                <a:schemeClr val="accent1"/>
              </a:buClr>
              <a:buSzPct val="100000"/>
              <a:buFont typeface="Arial" panose="020B0604020202020204" pitchFamily="34" charset="0"/>
              <a:buChar char="•"/>
            </a:pPr>
            <a:r>
              <a:rPr lang="en-US" b="1" dirty="0"/>
              <a:t>Reporting : </a:t>
            </a:r>
            <a:r>
              <a:rPr lang="en-US" sz="1600" dirty="0"/>
              <a:t>To visualize sentiment data and share insights with stakeholders.</a:t>
            </a:r>
          </a:p>
          <a:p>
            <a:pPr marL="285750" indent="-228600" defTabSz="914400">
              <a:lnSpc>
                <a:spcPct val="110000"/>
              </a:lnSpc>
              <a:spcAft>
                <a:spcPts val="600"/>
              </a:spcAft>
              <a:buClr>
                <a:schemeClr val="accent1"/>
              </a:buClr>
              <a:buSzPct val="100000"/>
              <a:buFont typeface="Arial" panose="020B0604020202020204" pitchFamily="34" charset="0"/>
              <a:buChar char="•"/>
            </a:pPr>
            <a:endParaRPr lang="en-US" sz="1600" i="0" dirty="0"/>
          </a:p>
        </p:txBody>
      </p:sp>
      <p:pic>
        <p:nvPicPr>
          <p:cNvPr id="4" name="Picture 2" descr="Image">
            <a:extLst>
              <a:ext uri="{FF2B5EF4-FFF2-40B4-BE49-F238E27FC236}">
                <a16:creationId xmlns:a16="http://schemas.microsoft.com/office/drawing/2014/main" id="{42C003C1-B2A5-9A2F-4FE8-2430CE40A9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265059" y="481109"/>
            <a:ext cx="2491906" cy="24919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Graph on document with pen">
            <a:extLst>
              <a:ext uri="{FF2B5EF4-FFF2-40B4-BE49-F238E27FC236}">
                <a16:creationId xmlns:a16="http://schemas.microsoft.com/office/drawing/2014/main" id="{8DE1EFBC-3A26-D081-2A0A-99EE85822CE6}"/>
              </a:ext>
            </a:extLst>
          </p:cNvPr>
          <p:cNvPicPr>
            <a:picLocks noChangeAspect="1"/>
          </p:cNvPicPr>
          <p:nvPr/>
        </p:nvPicPr>
        <p:blipFill rotWithShape="1">
          <a:blip r:embed="rId4"/>
          <a:srcRect t="1414" r="-1" b="14313"/>
          <a:stretch/>
        </p:blipFill>
        <p:spPr>
          <a:xfrm>
            <a:off x="7473594" y="3238358"/>
            <a:ext cx="4074836" cy="2292163"/>
          </a:xfrm>
          <a:prstGeom prst="rect">
            <a:avLst/>
          </a:prstGeom>
        </p:spPr>
      </p:pic>
      <p:pic>
        <p:nvPicPr>
          <p:cNvPr id="79" name="Picture 78">
            <a:extLst>
              <a:ext uri="{FF2B5EF4-FFF2-40B4-BE49-F238E27FC236}">
                <a16:creationId xmlns:a16="http://schemas.microsoft.com/office/drawing/2014/main" id="{D5A16967-5C32-4A48-9F02-4F0228AC8D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1" name="Straight Connector 80">
            <a:extLst>
              <a:ext uri="{FF2B5EF4-FFF2-40B4-BE49-F238E27FC236}">
                <a16:creationId xmlns:a16="http://schemas.microsoft.com/office/drawing/2014/main" id="{942D078B-EF20-4DB1-AA1B-87F212C56A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4806B49-35BA-419F-2941-2B6F04F613C7}"/>
              </a:ext>
            </a:extLst>
          </p:cNvPr>
          <p:cNvSpPr txBox="1"/>
          <p:nvPr/>
        </p:nvSpPr>
        <p:spPr>
          <a:xfrm>
            <a:off x="1453896" y="1402764"/>
            <a:ext cx="6102220" cy="470450"/>
          </a:xfrm>
          <a:prstGeom prst="rect">
            <a:avLst/>
          </a:prstGeom>
          <a:noFill/>
        </p:spPr>
        <p:txBody>
          <a:bodyPr wrap="square">
            <a:spAutoFit/>
          </a:bodyPr>
          <a:lstStyle/>
          <a:p>
            <a:pPr defTabSz="914400">
              <a:lnSpc>
                <a:spcPct val="110000"/>
              </a:lnSpc>
              <a:spcAft>
                <a:spcPts val="600"/>
              </a:spcAft>
              <a:buClr>
                <a:schemeClr val="accent1"/>
              </a:buClr>
              <a:buSzPct val="100000"/>
            </a:pPr>
            <a:r>
              <a:rPr lang="en-US" sz="2400" b="1" i="0" dirty="0"/>
              <a:t>Existing System:</a:t>
            </a:r>
          </a:p>
        </p:txBody>
      </p:sp>
    </p:spTree>
    <p:extLst>
      <p:ext uri="{BB962C8B-B14F-4D97-AF65-F5344CB8AC3E}">
        <p14:creationId xmlns:p14="http://schemas.microsoft.com/office/powerpoint/2010/main" val="2907187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057" name="Rectangle 2056">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2059" name="Picture 2058">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061" name="Straight Connector 2060">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A56012FD-74A8-4C91-B318-435CF2B719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065" name="Rectangle 2064">
            <a:extLst>
              <a:ext uri="{FF2B5EF4-FFF2-40B4-BE49-F238E27FC236}">
                <a16:creationId xmlns:a16="http://schemas.microsoft.com/office/drawing/2014/main" id="{C630F413-44CE-4746-9821-9E0107978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7" name="Rectangle 2066">
            <a:extLst>
              <a:ext uri="{FF2B5EF4-FFF2-40B4-BE49-F238E27FC236}">
                <a16:creationId xmlns:a16="http://schemas.microsoft.com/office/drawing/2014/main" id="{22D671B1-B099-4F9C-B9CC-9D22B4DAF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cxnSp>
        <p:nvCxnSpPr>
          <p:cNvPr id="2069" name="Straight Connector 2068">
            <a:extLst>
              <a:ext uri="{FF2B5EF4-FFF2-40B4-BE49-F238E27FC236}">
                <a16:creationId xmlns:a16="http://schemas.microsoft.com/office/drawing/2014/main" id="{7552FBEF-FA69-427B-8245-0A518E0513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55992" y="2146542"/>
            <a:ext cx="3157578"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071" name="Title 1">
            <a:extLst>
              <a:ext uri="{FF2B5EF4-FFF2-40B4-BE49-F238E27FC236}">
                <a16:creationId xmlns:a16="http://schemas.microsoft.com/office/drawing/2014/main" id="{898488B7-DBD3-40E7-B54B-4DA6C5693EF3}"/>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pic>
        <p:nvPicPr>
          <p:cNvPr id="2052" name="Picture 4" descr="Image">
            <a:extLst>
              <a:ext uri="{FF2B5EF4-FFF2-40B4-BE49-F238E27FC236}">
                <a16:creationId xmlns:a16="http://schemas.microsoft.com/office/drawing/2014/main" id="{458C0669-D03A-3D0C-B3C1-943063C6FF3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88791" y="707475"/>
            <a:ext cx="5507058" cy="550705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500A6EE-A69F-B8E3-CF7D-DFA5FDCB1D98}"/>
              </a:ext>
            </a:extLst>
          </p:cNvPr>
          <p:cNvSpPr txBox="1"/>
          <p:nvPr/>
        </p:nvSpPr>
        <p:spPr>
          <a:xfrm>
            <a:off x="6235987" y="2273609"/>
            <a:ext cx="5956014" cy="3940925"/>
          </a:xfrm>
          <a:prstGeom prst="rect">
            <a:avLst/>
          </a:prstGeom>
        </p:spPr>
        <p:txBody>
          <a:bodyPr vert="horz" lIns="91440" tIns="45720" rIns="91440" bIns="45720" rtlCol="0" anchor="t">
            <a:noAutofit/>
          </a:bodyPr>
          <a:lstStyle/>
          <a:p>
            <a:pPr marL="342900" indent="-228600" defTabSz="914400">
              <a:lnSpc>
                <a:spcPct val="110000"/>
              </a:lnSpc>
              <a:spcAft>
                <a:spcPts val="600"/>
              </a:spcAft>
              <a:buClr>
                <a:schemeClr val="accent1"/>
              </a:buClr>
              <a:buSzPct val="100000"/>
              <a:buFont typeface="Arial" panose="020B0604020202020204" pitchFamily="34" charset="0"/>
              <a:buChar char="•"/>
            </a:pPr>
            <a:r>
              <a:rPr lang="en-US" b="1" i="0" dirty="0"/>
              <a:t>Training : </a:t>
            </a:r>
            <a:r>
              <a:rPr lang="en-US" sz="1600" i="0" dirty="0"/>
              <a:t>Train the sentiment analysis model on labeled data to learn patterns and relationships</a:t>
            </a:r>
          </a:p>
          <a:p>
            <a:pPr marL="342900" indent="-228600" defTabSz="914400">
              <a:lnSpc>
                <a:spcPct val="110000"/>
              </a:lnSpc>
              <a:spcAft>
                <a:spcPts val="600"/>
              </a:spcAft>
              <a:buClr>
                <a:schemeClr val="accent1"/>
              </a:buClr>
              <a:buSzPct val="100000"/>
              <a:buFont typeface="Arial" panose="020B0604020202020204" pitchFamily="34" charset="0"/>
              <a:buChar char="•"/>
            </a:pPr>
            <a:r>
              <a:rPr lang="en-US" b="1" dirty="0"/>
              <a:t>Evaluation : </a:t>
            </a:r>
            <a:r>
              <a:rPr lang="en-US" sz="1600" dirty="0"/>
              <a:t>Assessing the performance of the </a:t>
            </a:r>
            <a:r>
              <a:rPr lang="en-US" sz="1600" dirty="0" err="1"/>
              <a:t>trainedmodel</a:t>
            </a:r>
            <a:r>
              <a:rPr lang="en-US" sz="1600" dirty="0"/>
              <a:t> using metrics like accuracy recalls </a:t>
            </a:r>
            <a:r>
              <a:rPr lang="en-US" sz="1600" dirty="0" err="1"/>
              <a:t>etc</a:t>
            </a:r>
            <a:r>
              <a:rPr lang="en-US" sz="1600" dirty="0"/>
              <a:t>,,.</a:t>
            </a:r>
          </a:p>
          <a:p>
            <a:pPr marL="342900" indent="-228600" defTabSz="914400">
              <a:lnSpc>
                <a:spcPct val="110000"/>
              </a:lnSpc>
              <a:spcAft>
                <a:spcPts val="600"/>
              </a:spcAft>
              <a:buClr>
                <a:schemeClr val="accent1"/>
              </a:buClr>
              <a:buSzPct val="100000"/>
              <a:buFont typeface="Arial" panose="020B0604020202020204" pitchFamily="34" charset="0"/>
              <a:buChar char="•"/>
            </a:pPr>
            <a:r>
              <a:rPr lang="en-US" b="1" i="0" dirty="0"/>
              <a:t>Deployment : </a:t>
            </a:r>
            <a:r>
              <a:rPr lang="en-US" sz="1600" i="0" dirty="0"/>
              <a:t>The trained model into a product</a:t>
            </a:r>
            <a:r>
              <a:rPr lang="en-US" sz="1600" dirty="0"/>
              <a:t>ion environment where it can analyze new tweets in real-time</a:t>
            </a:r>
          </a:p>
          <a:p>
            <a:pPr marL="342900" indent="-228600" defTabSz="914400">
              <a:lnSpc>
                <a:spcPct val="110000"/>
              </a:lnSpc>
              <a:spcAft>
                <a:spcPts val="600"/>
              </a:spcAft>
              <a:buClr>
                <a:schemeClr val="accent1"/>
              </a:buClr>
              <a:buSzPct val="100000"/>
              <a:buFont typeface="Arial" panose="020B0604020202020204" pitchFamily="34" charset="0"/>
              <a:buChar char="•"/>
            </a:pPr>
            <a:r>
              <a:rPr lang="en-US" b="1" i="0" dirty="0"/>
              <a:t>Integration </a:t>
            </a:r>
            <a:r>
              <a:rPr lang="en-US" b="1" dirty="0"/>
              <a:t>with Business Strategies : </a:t>
            </a:r>
            <a:r>
              <a:rPr lang="en-US" sz="1600" dirty="0"/>
              <a:t>It results the sentiment analysis results with business </a:t>
            </a:r>
            <a:r>
              <a:rPr lang="en-US" sz="1600" dirty="0" err="1"/>
              <a:t>strstegies</a:t>
            </a:r>
            <a:r>
              <a:rPr lang="en-US" sz="1600" dirty="0"/>
              <a:t> such as adjusting marketing </a:t>
            </a:r>
            <a:r>
              <a:rPr lang="en-US" sz="1600" dirty="0" err="1"/>
              <a:t>campaigns,product</a:t>
            </a:r>
            <a:r>
              <a:rPr lang="en-US" sz="1600" dirty="0"/>
              <a:t> development.</a:t>
            </a:r>
          </a:p>
          <a:p>
            <a:pPr marL="342900" indent="-228600" defTabSz="914400">
              <a:lnSpc>
                <a:spcPct val="110000"/>
              </a:lnSpc>
              <a:spcAft>
                <a:spcPts val="600"/>
              </a:spcAft>
              <a:buClr>
                <a:schemeClr val="accent1"/>
              </a:buClr>
              <a:buSzPct val="100000"/>
              <a:buFont typeface="Arial" panose="020B0604020202020204" pitchFamily="34" charset="0"/>
              <a:buChar char="•"/>
            </a:pPr>
            <a:r>
              <a:rPr lang="en-US" b="1" i="0" dirty="0"/>
              <a:t>Dashboard Visualization : </a:t>
            </a:r>
            <a:r>
              <a:rPr lang="en-US" sz="1600" i="0" dirty="0"/>
              <a:t>Create dashboard to visualize sentiment trends over time and provide actionable insights to business stakeholders.</a:t>
            </a:r>
          </a:p>
        </p:txBody>
      </p:sp>
      <p:sp>
        <p:nvSpPr>
          <p:cNvPr id="20" name="TextBox 19">
            <a:extLst>
              <a:ext uri="{FF2B5EF4-FFF2-40B4-BE49-F238E27FC236}">
                <a16:creationId xmlns:a16="http://schemas.microsoft.com/office/drawing/2014/main" id="{38BAB340-06AC-717F-C5A0-E10AFE459CED}"/>
              </a:ext>
            </a:extLst>
          </p:cNvPr>
          <p:cNvSpPr txBox="1"/>
          <p:nvPr/>
        </p:nvSpPr>
        <p:spPr>
          <a:xfrm>
            <a:off x="7555992" y="1702450"/>
            <a:ext cx="6102220" cy="461665"/>
          </a:xfrm>
          <a:prstGeom prst="rect">
            <a:avLst/>
          </a:prstGeom>
          <a:noFill/>
        </p:spPr>
        <p:txBody>
          <a:bodyPr wrap="square">
            <a:spAutoFit/>
          </a:bodyPr>
          <a:lstStyle/>
          <a:p>
            <a:r>
              <a:rPr lang="en-US" sz="2400" b="1" i="0" dirty="0"/>
              <a:t>Proposed System</a:t>
            </a:r>
            <a:endParaRPr lang="en-US" sz="2400" dirty="0"/>
          </a:p>
        </p:txBody>
      </p:sp>
    </p:spTree>
    <p:extLst>
      <p:ext uri="{BB962C8B-B14F-4D97-AF65-F5344CB8AC3E}">
        <p14:creationId xmlns:p14="http://schemas.microsoft.com/office/powerpoint/2010/main" val="3941588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randombar(horizontal)">
                                      <p:cBhvr>
                                        <p:cTn id="14" dur="500"/>
                                        <p:tgtEl>
                                          <p:spTgt spid="17"/>
                                        </p:tgtEl>
                                      </p:cBhvr>
                                    </p:animEffect>
                                  </p:childTnLst>
                                </p:cTn>
                              </p:par>
                              <p:par>
                                <p:cTn id="15" presetID="14" presetClass="entr" presetSubtype="10" fill="hold" nodeType="withEffect">
                                  <p:stCondLst>
                                    <p:cond delay="0"/>
                                  </p:stCondLst>
                                  <p:childTnLst>
                                    <p:set>
                                      <p:cBhvr>
                                        <p:cTn id="16" dur="1" fill="hold">
                                          <p:stCondLst>
                                            <p:cond delay="0"/>
                                          </p:stCondLst>
                                        </p:cTn>
                                        <p:tgtEl>
                                          <p:spTgt spid="2052"/>
                                        </p:tgtEl>
                                        <p:attrNameLst>
                                          <p:attrName>style.visibility</p:attrName>
                                        </p:attrNameLst>
                                      </p:cBhvr>
                                      <p:to>
                                        <p:strVal val="visible"/>
                                      </p:to>
                                    </p:set>
                                    <p:animEffect transition="in" filter="randombar(horizontal)">
                                      <p:cBhvr>
                                        <p:cTn id="17"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machine learning-based approach for sentiment analysis on distance  learning from Arabic Tweets [PeerJ]">
            <a:extLst>
              <a:ext uri="{FF2B5EF4-FFF2-40B4-BE49-F238E27FC236}">
                <a16:creationId xmlns:a16="http://schemas.microsoft.com/office/drawing/2014/main" id="{F9628DCE-E451-197C-B2E1-F7DEBD98BD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3480" y="523220"/>
            <a:ext cx="9128760" cy="551182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EF87FBE-D605-4E38-75F9-3C01C7C5E6E8}"/>
              </a:ext>
            </a:extLst>
          </p:cNvPr>
          <p:cNvSpPr txBox="1"/>
          <p:nvPr/>
        </p:nvSpPr>
        <p:spPr>
          <a:xfrm>
            <a:off x="548640" y="0"/>
            <a:ext cx="5547360" cy="523220"/>
          </a:xfrm>
          <a:prstGeom prst="rect">
            <a:avLst/>
          </a:prstGeom>
          <a:noFill/>
        </p:spPr>
        <p:txBody>
          <a:bodyPr wrap="square" rtlCol="0">
            <a:spAutoFit/>
          </a:bodyPr>
          <a:lstStyle/>
          <a:p>
            <a:r>
              <a:rPr lang="en-US" sz="2800" dirty="0"/>
              <a:t>System Architecture</a:t>
            </a:r>
          </a:p>
        </p:txBody>
      </p:sp>
    </p:spTree>
    <p:extLst>
      <p:ext uri="{BB962C8B-B14F-4D97-AF65-F5344CB8AC3E}">
        <p14:creationId xmlns:p14="http://schemas.microsoft.com/office/powerpoint/2010/main" val="4117098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62" name="Picture 61">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63" name="Straight Connector 62">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9D4B225-18E9-4C5B-94D8-2ABE6D161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65" name="Rectangle 64">
            <a:extLst>
              <a:ext uri="{FF2B5EF4-FFF2-40B4-BE49-F238E27FC236}">
                <a16:creationId xmlns:a16="http://schemas.microsoft.com/office/drawing/2014/main" id="{7BEFDA1A-2A01-4C29-A5D0-AE6F050D07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43B9154A-3F0E-2781-8D70-923BF01F7D28}"/>
              </a:ext>
            </a:extLst>
          </p:cNvPr>
          <p:cNvPicPr>
            <a:picLocks noChangeAspect="1"/>
          </p:cNvPicPr>
          <p:nvPr/>
        </p:nvPicPr>
        <p:blipFill rotWithShape="1">
          <a:blip r:embed="rId3">
            <a:duotone>
              <a:schemeClr val="bg2">
                <a:shade val="45000"/>
                <a:satMod val="135000"/>
              </a:schemeClr>
              <a:prstClr val="white"/>
            </a:duotone>
            <a:alphaModFix amt="50000"/>
          </a:blip>
          <a:srcRect r="3"/>
          <a:stretch/>
        </p:blipFill>
        <p:spPr>
          <a:xfrm>
            <a:off x="305" y="10"/>
            <a:ext cx="12191695" cy="6857990"/>
          </a:xfrm>
          <a:prstGeom prst="rect">
            <a:avLst/>
          </a:prstGeom>
        </p:spPr>
      </p:pic>
      <p:cxnSp>
        <p:nvCxnSpPr>
          <p:cNvPr id="66" name="Straight Connector 65">
            <a:extLst>
              <a:ext uri="{FF2B5EF4-FFF2-40B4-BE49-F238E27FC236}">
                <a16:creationId xmlns:a16="http://schemas.microsoft.com/office/drawing/2014/main" id="{17FD20E5-30AF-47B9-9256-2E8E904CBB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FD07E818-54B5-46F7-47E4-1C2B37E94503}"/>
              </a:ext>
            </a:extLst>
          </p:cNvPr>
          <p:cNvSpPr>
            <a:spLocks noGrp="1"/>
          </p:cNvSpPr>
          <p:nvPr>
            <p:ph type="title"/>
          </p:nvPr>
        </p:nvSpPr>
        <p:spPr>
          <a:xfrm>
            <a:off x="1451579" y="804519"/>
            <a:ext cx="9603275" cy="1049235"/>
          </a:xfrm>
        </p:spPr>
        <p:txBody>
          <a:bodyPr vert="horz" lIns="91440" tIns="45720" rIns="91440" bIns="45720" rtlCol="0" anchor="t">
            <a:normAutofit/>
          </a:bodyPr>
          <a:lstStyle/>
          <a:p>
            <a:r>
              <a:rPr lang="en-US" dirty="0"/>
              <a:t>Methodologies used</a:t>
            </a:r>
          </a:p>
        </p:txBody>
      </p:sp>
      <p:sp>
        <p:nvSpPr>
          <p:cNvPr id="67" name="Rectangle 66">
            <a:extLst>
              <a:ext uri="{FF2B5EF4-FFF2-40B4-BE49-F238E27FC236}">
                <a16:creationId xmlns:a16="http://schemas.microsoft.com/office/drawing/2014/main" id="{279D3810-B86F-4009-84EC-DE0FEABD6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DC090E1-C9F1-9333-F5B2-2938E7893258}"/>
              </a:ext>
            </a:extLst>
          </p:cNvPr>
          <p:cNvSpPr txBox="1"/>
          <p:nvPr/>
        </p:nvSpPr>
        <p:spPr>
          <a:xfrm>
            <a:off x="1451579" y="2015732"/>
            <a:ext cx="9603275" cy="3450613"/>
          </a:xfrm>
          <a:prstGeom prst="rect">
            <a:avLst/>
          </a:prstGeom>
        </p:spPr>
        <p:txBody>
          <a:bodyPr vert="horz" lIns="91440" tIns="45720" rIns="91440" bIns="45720" rtlCol="0" anchor="t">
            <a:normAutofit/>
          </a:bodyPr>
          <a:lstStyle/>
          <a:p>
            <a:pPr marL="285750" indent="-228600" defTabSz="914400">
              <a:lnSpc>
                <a:spcPct val="120000"/>
              </a:lnSpc>
              <a:spcAft>
                <a:spcPts val="600"/>
              </a:spcAft>
              <a:buClr>
                <a:schemeClr val="accent1"/>
              </a:buClr>
              <a:buSzPct val="100000"/>
              <a:buFont typeface="Arial" panose="020B0604020202020204" pitchFamily="34" charset="0"/>
              <a:buChar char="•"/>
            </a:pPr>
            <a:r>
              <a:rPr lang="en-US" b="1" dirty="0"/>
              <a:t>Supervised Learning : </a:t>
            </a:r>
            <a:r>
              <a:rPr lang="en-US"/>
              <a:t>Navie Bayes,Logistic </a:t>
            </a:r>
            <a:r>
              <a:rPr lang="en-US" dirty="0"/>
              <a:t>Regression</a:t>
            </a:r>
          </a:p>
          <a:p>
            <a:pPr marL="285750" indent="-228600" defTabSz="914400">
              <a:lnSpc>
                <a:spcPct val="120000"/>
              </a:lnSpc>
              <a:spcAft>
                <a:spcPts val="600"/>
              </a:spcAft>
              <a:buClr>
                <a:schemeClr val="accent1"/>
              </a:buClr>
              <a:buSzPct val="100000"/>
              <a:buFont typeface="Arial" panose="020B0604020202020204" pitchFamily="34" charset="0"/>
              <a:buChar char="•"/>
            </a:pPr>
            <a:r>
              <a:rPr lang="en-US" b="1" dirty="0"/>
              <a:t>Unsupervised Learning : </a:t>
            </a:r>
            <a:r>
              <a:rPr lang="en-US" dirty="0"/>
              <a:t>K-means clustering and  Non-negative Matrix Factorization.</a:t>
            </a:r>
          </a:p>
          <a:p>
            <a:pPr marL="285750" indent="-228600" defTabSz="914400">
              <a:lnSpc>
                <a:spcPct val="120000"/>
              </a:lnSpc>
              <a:spcAft>
                <a:spcPts val="600"/>
              </a:spcAft>
              <a:buClr>
                <a:schemeClr val="accent1"/>
              </a:buClr>
              <a:buSzPct val="100000"/>
              <a:buFont typeface="Arial" panose="020B0604020202020204" pitchFamily="34" charset="0"/>
              <a:buChar char="•"/>
            </a:pPr>
            <a:r>
              <a:rPr lang="en-US" b="1" dirty="0"/>
              <a:t>Hybrid Learning : </a:t>
            </a:r>
            <a:r>
              <a:rPr lang="en-US" dirty="0"/>
              <a:t>Domain knowledge Integrate sentiment lexicons</a:t>
            </a:r>
          </a:p>
          <a:p>
            <a:pPr marL="285750" indent="-228600" defTabSz="914400">
              <a:lnSpc>
                <a:spcPct val="120000"/>
              </a:lnSpc>
              <a:spcAft>
                <a:spcPts val="600"/>
              </a:spcAft>
              <a:buClr>
                <a:schemeClr val="accent1"/>
              </a:buClr>
              <a:buSzPct val="100000"/>
              <a:buFont typeface="Arial" panose="020B0604020202020204" pitchFamily="34" charset="0"/>
              <a:buChar char="•"/>
            </a:pPr>
            <a:r>
              <a:rPr lang="en-US" b="1" dirty="0"/>
              <a:t>Temporal Analysis : </a:t>
            </a:r>
            <a:r>
              <a:rPr lang="en-US" dirty="0"/>
              <a:t>Time series analysis and time series decomposition</a:t>
            </a:r>
          </a:p>
        </p:txBody>
      </p:sp>
      <p:pic>
        <p:nvPicPr>
          <p:cNvPr id="68" name="Picture 67">
            <a:extLst>
              <a:ext uri="{FF2B5EF4-FFF2-40B4-BE49-F238E27FC236}">
                <a16:creationId xmlns:a16="http://schemas.microsoft.com/office/drawing/2014/main" id="{C33612A4-0B77-4479-B2AA-F178599550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69" name="Straight Connector 68">
            <a:extLst>
              <a:ext uri="{FF2B5EF4-FFF2-40B4-BE49-F238E27FC236}">
                <a16:creationId xmlns:a16="http://schemas.microsoft.com/office/drawing/2014/main" id="{078A367A-3E83-4B48-A0F7-43FBE33328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57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C60EB2-957C-C2FF-9FCC-98D9D258508B}"/>
              </a:ext>
            </a:extLst>
          </p:cNvPr>
          <p:cNvSpPr txBox="1"/>
          <p:nvPr/>
        </p:nvSpPr>
        <p:spPr>
          <a:xfrm>
            <a:off x="148900" y="838536"/>
            <a:ext cx="12290750" cy="5047536"/>
          </a:xfrm>
          <a:prstGeom prst="rect">
            <a:avLst/>
          </a:prstGeom>
          <a:noFill/>
        </p:spPr>
        <p:txBody>
          <a:bodyPr wrap="square">
            <a:spAutoFit/>
          </a:bodyPr>
          <a:lstStyle/>
          <a:p>
            <a:pPr marL="521335" marR="0" indent="-229235">
              <a:spcBef>
                <a:spcPts val="0"/>
              </a:spcBef>
              <a:spcAft>
                <a:spcPts val="0"/>
              </a:spcAft>
            </a:pPr>
            <a:r>
              <a:rPr lang="en-US" sz="1400" dirty="0">
                <a:effectLst/>
                <a:latin typeface="Aptos" panose="020B0004020202020204" pitchFamily="34" charset="0"/>
                <a:ea typeface="Calibri" panose="020F0502020204030204" pitchFamily="34" charset="0"/>
              </a:rPr>
              <a:t>import </a:t>
            </a:r>
            <a:r>
              <a:rPr lang="en-US" sz="1400" dirty="0" err="1">
                <a:effectLst/>
                <a:latin typeface="Aptos" panose="020B0004020202020204" pitchFamily="34" charset="0"/>
                <a:ea typeface="Calibri" panose="020F0502020204030204" pitchFamily="34" charset="0"/>
              </a:rPr>
              <a:t>numpy</a:t>
            </a:r>
            <a:r>
              <a:rPr lang="en-US" sz="1400" dirty="0">
                <a:effectLst/>
                <a:latin typeface="Aptos" panose="020B0004020202020204" pitchFamily="34" charset="0"/>
                <a:ea typeface="Calibri" panose="020F0502020204030204" pitchFamily="34" charset="0"/>
              </a:rPr>
              <a:t> as np </a:t>
            </a:r>
            <a:endParaRPr lang="en-US" sz="1400" dirty="0">
              <a:effectLst/>
              <a:latin typeface="Calibri" panose="020F0502020204030204" pitchFamily="34" charset="0"/>
              <a:ea typeface="Calibri" panose="020F0502020204030204" pitchFamily="34" charset="0"/>
            </a:endParaRPr>
          </a:p>
          <a:p>
            <a:pPr marL="521335" marR="0" indent="-229235">
              <a:spcBef>
                <a:spcPts val="0"/>
              </a:spcBef>
              <a:spcAft>
                <a:spcPts val="0"/>
              </a:spcAft>
            </a:pPr>
            <a:r>
              <a:rPr lang="en-US" sz="1400" dirty="0">
                <a:effectLst/>
                <a:latin typeface="Aptos" panose="020B0004020202020204" pitchFamily="34" charset="0"/>
                <a:ea typeface="Calibri" panose="020F0502020204030204" pitchFamily="34" charset="0"/>
              </a:rPr>
              <a:t>import pandas as pd</a:t>
            </a:r>
            <a:endParaRPr lang="en-US" sz="1400" dirty="0">
              <a:effectLst/>
              <a:latin typeface="Calibri" panose="020F0502020204030204" pitchFamily="34" charset="0"/>
              <a:ea typeface="Calibri" panose="020F0502020204030204" pitchFamily="34" charset="0"/>
            </a:endParaRPr>
          </a:p>
          <a:p>
            <a:pPr marL="521335" marR="0" indent="-229235">
              <a:spcBef>
                <a:spcPts val="0"/>
              </a:spcBef>
              <a:spcAft>
                <a:spcPts val="0"/>
              </a:spcAft>
            </a:pPr>
            <a:r>
              <a:rPr lang="en-US" sz="1400" dirty="0">
                <a:effectLst/>
                <a:latin typeface="Aptos" panose="020B0004020202020204" pitchFamily="34" charset="0"/>
                <a:ea typeface="Calibri" panose="020F0502020204030204" pitchFamily="34" charset="0"/>
              </a:rPr>
              <a:t> </a:t>
            </a:r>
            <a:endParaRPr lang="en-US" sz="1400" dirty="0">
              <a:effectLst/>
              <a:latin typeface="Calibri" panose="020F0502020204030204" pitchFamily="34" charset="0"/>
              <a:ea typeface="Calibri" panose="020F0502020204030204" pitchFamily="34" charset="0"/>
            </a:endParaRPr>
          </a:p>
          <a:p>
            <a:pPr marL="521335" marR="0" indent="-229235">
              <a:spcBef>
                <a:spcPts val="0"/>
              </a:spcBef>
              <a:spcAft>
                <a:spcPts val="0"/>
              </a:spcAft>
            </a:pPr>
            <a:r>
              <a:rPr lang="en-US" sz="1400" dirty="0">
                <a:effectLst/>
                <a:latin typeface="Aptos" panose="020B0004020202020204" pitchFamily="34" charset="0"/>
                <a:ea typeface="Calibri" panose="020F0502020204030204" pitchFamily="34" charset="0"/>
              </a:rPr>
              <a:t>import </a:t>
            </a:r>
            <a:r>
              <a:rPr lang="en-US" sz="1400" dirty="0" err="1">
                <a:effectLst/>
                <a:latin typeface="Aptos" panose="020B0004020202020204" pitchFamily="34" charset="0"/>
                <a:ea typeface="Calibri" panose="020F0502020204030204" pitchFamily="34" charset="0"/>
              </a:rPr>
              <a:t>matplotlib.pyplot</a:t>
            </a:r>
            <a:r>
              <a:rPr lang="en-US" sz="1400" dirty="0">
                <a:effectLst/>
                <a:latin typeface="Aptos" panose="020B0004020202020204" pitchFamily="34" charset="0"/>
                <a:ea typeface="Calibri" panose="020F0502020204030204" pitchFamily="34" charset="0"/>
              </a:rPr>
              <a:t> as </a:t>
            </a:r>
            <a:r>
              <a:rPr lang="en-US" sz="1400" dirty="0" err="1">
                <a:effectLst/>
                <a:latin typeface="Aptos" panose="020B0004020202020204" pitchFamily="34" charset="0"/>
                <a:ea typeface="Calibri" panose="020F0502020204030204" pitchFamily="34" charset="0"/>
              </a:rPr>
              <a:t>plt</a:t>
            </a:r>
            <a:r>
              <a:rPr lang="en-US" sz="1400" dirty="0">
                <a:effectLst/>
                <a:latin typeface="Aptos" panose="020B0004020202020204" pitchFamily="34" charset="0"/>
                <a:ea typeface="Calibri" panose="020F0502020204030204" pitchFamily="34" charset="0"/>
              </a:rPr>
              <a:t>	</a:t>
            </a:r>
            <a:endParaRPr lang="en-US" sz="1400" dirty="0">
              <a:effectLst/>
              <a:latin typeface="Calibri" panose="020F0502020204030204" pitchFamily="34" charset="0"/>
              <a:ea typeface="Calibri" panose="020F0502020204030204" pitchFamily="34" charset="0"/>
            </a:endParaRPr>
          </a:p>
          <a:p>
            <a:pPr marL="521335" marR="0" indent="-229235">
              <a:spcBef>
                <a:spcPts val="0"/>
              </a:spcBef>
              <a:spcAft>
                <a:spcPts val="0"/>
              </a:spcAft>
            </a:pPr>
            <a:r>
              <a:rPr lang="en-US" sz="1400" dirty="0">
                <a:effectLst/>
                <a:latin typeface="Aptos" panose="020B0004020202020204" pitchFamily="34" charset="0"/>
                <a:ea typeface="Calibri" panose="020F0502020204030204" pitchFamily="34" charset="0"/>
              </a:rPr>
              <a:t>import seaborn as </a:t>
            </a:r>
            <a:r>
              <a:rPr lang="en-US" sz="1400" dirty="0" err="1">
                <a:effectLst/>
                <a:latin typeface="Aptos" panose="020B0004020202020204" pitchFamily="34" charset="0"/>
                <a:ea typeface="Calibri" panose="020F0502020204030204" pitchFamily="34" charset="0"/>
              </a:rPr>
              <a:t>sns</a:t>
            </a:r>
            <a:r>
              <a:rPr lang="en-US" sz="1400" dirty="0">
                <a:effectLst/>
                <a:latin typeface="Aptos" panose="020B0004020202020204" pitchFamily="34" charset="0"/>
                <a:ea typeface="Calibri" panose="020F0502020204030204" pitchFamily="34" charset="0"/>
              </a:rPr>
              <a:t> </a:t>
            </a:r>
            <a:endParaRPr lang="en-US" sz="1400" dirty="0">
              <a:effectLst/>
              <a:latin typeface="Calibri" panose="020F0502020204030204" pitchFamily="34" charset="0"/>
              <a:ea typeface="Calibri" panose="020F0502020204030204" pitchFamily="34" charset="0"/>
            </a:endParaRPr>
          </a:p>
          <a:p>
            <a:pPr marL="0" marR="0" indent="0">
              <a:spcBef>
                <a:spcPts val="0"/>
              </a:spcBef>
              <a:spcAft>
                <a:spcPts val="0"/>
              </a:spcAft>
            </a:pPr>
            <a:r>
              <a:rPr lang="en-US" sz="1400" dirty="0">
                <a:effectLst/>
                <a:latin typeface="Aptos" panose="020B0004020202020204" pitchFamily="34" charset="0"/>
                <a:ea typeface="Calibri" panose="020F0502020204030204" pitchFamily="34" charset="0"/>
              </a:rPr>
              <a:t>import warnings</a:t>
            </a:r>
            <a:endParaRPr lang="en-US" sz="1400" dirty="0">
              <a:effectLst/>
              <a:latin typeface="Calibri" panose="020F0502020204030204" pitchFamily="34" charset="0"/>
              <a:ea typeface="Calibri" panose="020F0502020204030204" pitchFamily="34" charset="0"/>
            </a:endParaRPr>
          </a:p>
          <a:p>
            <a:pPr marL="521335" marR="0" indent="-229235">
              <a:spcBef>
                <a:spcPts val="0"/>
              </a:spcBef>
              <a:spcAft>
                <a:spcPts val="0"/>
              </a:spcAft>
            </a:pPr>
            <a:r>
              <a:rPr lang="en-US" sz="1400" dirty="0">
                <a:effectLst/>
                <a:latin typeface="Aptos" panose="020B0004020202020204" pitchFamily="34" charset="0"/>
                <a:ea typeface="Calibri" panose="020F0502020204030204" pitchFamily="34" charset="0"/>
              </a:rPr>
              <a:t>train = </a:t>
            </a:r>
            <a:r>
              <a:rPr lang="en-US" sz="1400" dirty="0" err="1">
                <a:effectLst/>
                <a:latin typeface="Aptos" panose="020B0004020202020204" pitchFamily="34" charset="0"/>
                <a:ea typeface="Calibri" panose="020F0502020204030204" pitchFamily="34" charset="0"/>
              </a:rPr>
              <a:t>pd.read_csv</a:t>
            </a:r>
            <a:r>
              <a:rPr lang="en-US" sz="1400" dirty="0">
                <a:effectLst/>
                <a:latin typeface="Aptos" panose="020B0004020202020204" pitchFamily="34" charset="0"/>
                <a:ea typeface="Calibri" panose="020F0502020204030204" pitchFamily="34" charset="0"/>
              </a:rPr>
              <a:t>('drive/My Drive/Projects/Twitter Sentiment/train_tweet.csv')</a:t>
            </a:r>
            <a:endParaRPr lang="en-US" sz="1400" dirty="0">
              <a:effectLst/>
              <a:latin typeface="Calibri" panose="020F0502020204030204" pitchFamily="34" charset="0"/>
              <a:ea typeface="Calibri" panose="020F0502020204030204" pitchFamily="34" charset="0"/>
            </a:endParaRPr>
          </a:p>
          <a:p>
            <a:pPr marL="521335" marR="0" indent="-229235">
              <a:spcBef>
                <a:spcPts val="0"/>
              </a:spcBef>
              <a:spcAft>
                <a:spcPts val="0"/>
              </a:spcAft>
            </a:pPr>
            <a:r>
              <a:rPr lang="en-US" sz="1400" dirty="0">
                <a:effectLst/>
                <a:latin typeface="Aptos" panose="020B0004020202020204" pitchFamily="34" charset="0"/>
                <a:ea typeface="Calibri" panose="020F0502020204030204" pitchFamily="34" charset="0"/>
              </a:rPr>
              <a:t>test = </a:t>
            </a:r>
            <a:r>
              <a:rPr lang="en-US" sz="1400" dirty="0" err="1">
                <a:effectLst/>
                <a:latin typeface="Aptos" panose="020B0004020202020204" pitchFamily="34" charset="0"/>
                <a:ea typeface="Calibri" panose="020F0502020204030204" pitchFamily="34" charset="0"/>
              </a:rPr>
              <a:t>pd.read_csv</a:t>
            </a:r>
            <a:r>
              <a:rPr lang="en-US" sz="1400" dirty="0">
                <a:effectLst/>
                <a:latin typeface="Aptos" panose="020B0004020202020204" pitchFamily="34" charset="0"/>
                <a:ea typeface="Calibri" panose="020F0502020204030204" pitchFamily="34" charset="0"/>
              </a:rPr>
              <a:t>('drive/My Drive/Projects/Twitter Sentiment/test_tweets.csv')</a:t>
            </a:r>
            <a:endParaRPr lang="en-US" sz="1400" dirty="0">
              <a:effectLst/>
              <a:latin typeface="Calibri" panose="020F0502020204030204" pitchFamily="34" charset="0"/>
              <a:ea typeface="Calibri" panose="020F0502020204030204" pitchFamily="34" charset="0"/>
            </a:endParaRPr>
          </a:p>
          <a:p>
            <a:pPr marL="521335" marR="0" indent="-229235">
              <a:spcBef>
                <a:spcPts val="0"/>
              </a:spcBef>
              <a:spcAft>
                <a:spcPts val="0"/>
              </a:spcAft>
            </a:pPr>
            <a:r>
              <a:rPr lang="en-US" sz="1400" dirty="0">
                <a:effectLst/>
                <a:latin typeface="Aptos" panose="020B0004020202020204" pitchFamily="34" charset="0"/>
                <a:ea typeface="Calibri" panose="020F0502020204030204" pitchFamily="34" charset="0"/>
              </a:rPr>
              <a:t> print(</a:t>
            </a:r>
            <a:r>
              <a:rPr lang="en-US" sz="1400" dirty="0" err="1">
                <a:effectLst/>
                <a:latin typeface="Aptos" panose="020B0004020202020204" pitchFamily="34" charset="0"/>
                <a:ea typeface="Calibri" panose="020F0502020204030204" pitchFamily="34" charset="0"/>
              </a:rPr>
              <a:t>train.shape</a:t>
            </a:r>
            <a:r>
              <a:rPr lang="en-US" sz="1400" dirty="0">
                <a:effectLst/>
                <a:latin typeface="Aptos" panose="020B0004020202020204" pitchFamily="34" charset="0"/>
                <a:ea typeface="Calibri" panose="020F0502020204030204" pitchFamily="34" charset="0"/>
              </a:rPr>
              <a:t>)</a:t>
            </a:r>
            <a:endParaRPr lang="en-US" sz="1400" dirty="0">
              <a:effectLst/>
              <a:latin typeface="Calibri" panose="020F0502020204030204" pitchFamily="34" charset="0"/>
              <a:ea typeface="Calibri" panose="020F0502020204030204" pitchFamily="34" charset="0"/>
            </a:endParaRPr>
          </a:p>
          <a:p>
            <a:pPr marL="0" marR="0" indent="0">
              <a:spcBef>
                <a:spcPts val="0"/>
              </a:spcBef>
              <a:spcAft>
                <a:spcPts val="0"/>
              </a:spcAft>
            </a:pPr>
            <a:r>
              <a:rPr lang="en-US" sz="1400" dirty="0">
                <a:effectLst/>
                <a:latin typeface="Aptos" panose="020B0004020202020204" pitchFamily="34" charset="0"/>
                <a:ea typeface="Calibri" panose="020F0502020204030204" pitchFamily="34" charset="0"/>
              </a:rPr>
              <a:t>print(</a:t>
            </a:r>
            <a:r>
              <a:rPr lang="en-US" sz="1400" dirty="0" err="1">
                <a:effectLst/>
                <a:latin typeface="Aptos" panose="020B0004020202020204" pitchFamily="34" charset="0"/>
                <a:ea typeface="Calibri" panose="020F0502020204030204" pitchFamily="34" charset="0"/>
              </a:rPr>
              <a:t>test.shape</a:t>
            </a:r>
            <a:r>
              <a:rPr lang="en-US" sz="1400" dirty="0">
                <a:effectLst/>
                <a:latin typeface="Aptos" panose="020B0004020202020204" pitchFamily="34" charset="0"/>
                <a:ea typeface="Calibri" panose="020F0502020204030204" pitchFamily="34" charset="0"/>
              </a:rPr>
              <a:t>)</a:t>
            </a:r>
            <a:endParaRPr lang="en-US" sz="1400" dirty="0">
              <a:effectLst/>
              <a:latin typeface="Calibri" panose="020F0502020204030204" pitchFamily="34" charset="0"/>
              <a:ea typeface="Calibri" panose="020F0502020204030204" pitchFamily="34" charset="0"/>
            </a:endParaRPr>
          </a:p>
          <a:p>
            <a:pPr marL="0" marR="0" indent="0">
              <a:spcBef>
                <a:spcPts val="0"/>
              </a:spcBef>
              <a:spcAft>
                <a:spcPts val="0"/>
              </a:spcAft>
            </a:pPr>
            <a:r>
              <a:rPr lang="en-US" sz="1400" dirty="0" err="1">
                <a:effectLst/>
                <a:latin typeface="Aptos" panose="020B0004020202020204" pitchFamily="34" charset="0"/>
                <a:ea typeface="Calibri" panose="020F0502020204030204" pitchFamily="34" charset="0"/>
              </a:rPr>
              <a:t>train.head</a:t>
            </a:r>
            <a:r>
              <a:rPr lang="en-US" sz="1400" dirty="0">
                <a:effectLst/>
                <a:latin typeface="Aptos" panose="020B0004020202020204" pitchFamily="34" charset="0"/>
                <a:ea typeface="Calibri" panose="020F0502020204030204" pitchFamily="34" charset="0"/>
              </a:rPr>
              <a:t>()</a:t>
            </a:r>
            <a:endParaRPr lang="en-US" sz="1400" dirty="0">
              <a:effectLst/>
              <a:latin typeface="Calibri" panose="020F0502020204030204" pitchFamily="34" charset="0"/>
              <a:ea typeface="Calibri" panose="020F0502020204030204" pitchFamily="34" charset="0"/>
            </a:endParaRPr>
          </a:p>
          <a:p>
            <a:pPr marL="0" marR="0" indent="0">
              <a:spcBef>
                <a:spcPts val="0"/>
              </a:spcBef>
              <a:spcAft>
                <a:spcPts val="0"/>
              </a:spcAft>
            </a:pPr>
            <a:r>
              <a:rPr lang="en-US" sz="1400" dirty="0" err="1">
                <a:effectLst/>
                <a:latin typeface="Aptos" panose="020B0004020202020204" pitchFamily="34" charset="0"/>
                <a:ea typeface="Calibri" panose="020F0502020204030204" pitchFamily="34" charset="0"/>
              </a:rPr>
              <a:t>test.head</a:t>
            </a:r>
            <a:r>
              <a:rPr lang="en-US" sz="1400" dirty="0">
                <a:effectLst/>
                <a:latin typeface="Aptos" panose="020B0004020202020204" pitchFamily="34" charset="0"/>
                <a:ea typeface="Calibri" panose="020F0502020204030204" pitchFamily="34" charset="0"/>
              </a:rPr>
              <a:t>()</a:t>
            </a:r>
            <a:endParaRPr lang="en-US" sz="1400" dirty="0">
              <a:effectLst/>
              <a:latin typeface="Calibri" panose="020F0502020204030204" pitchFamily="34" charset="0"/>
              <a:ea typeface="Calibri" panose="020F0502020204030204" pitchFamily="34" charset="0"/>
            </a:endParaRPr>
          </a:p>
          <a:p>
            <a:pPr marL="521335" marR="0" indent="-229235">
              <a:spcBef>
                <a:spcPts val="0"/>
              </a:spcBef>
              <a:spcAft>
                <a:spcPts val="0"/>
              </a:spcAft>
            </a:pPr>
            <a:r>
              <a:rPr lang="en-US" sz="1400" dirty="0" err="1">
                <a:effectLst/>
                <a:latin typeface="Aptos" panose="020B0004020202020204" pitchFamily="34" charset="0"/>
                <a:ea typeface="Calibri" panose="020F0502020204030204" pitchFamily="34" charset="0"/>
              </a:rPr>
              <a:t>train.isnull</a:t>
            </a:r>
            <a:r>
              <a:rPr lang="en-US" sz="1400" dirty="0">
                <a:effectLst/>
                <a:latin typeface="Aptos" panose="020B0004020202020204" pitchFamily="34" charset="0"/>
                <a:ea typeface="Calibri" panose="020F0502020204030204" pitchFamily="34" charset="0"/>
              </a:rPr>
              <a:t>().any()</a:t>
            </a:r>
            <a:endParaRPr lang="en-US" sz="1400" dirty="0">
              <a:effectLst/>
              <a:latin typeface="Calibri" panose="020F0502020204030204" pitchFamily="34" charset="0"/>
              <a:ea typeface="Calibri" panose="020F0502020204030204" pitchFamily="34" charset="0"/>
            </a:endParaRPr>
          </a:p>
          <a:p>
            <a:pPr marL="0" marR="0" indent="0">
              <a:spcBef>
                <a:spcPts val="0"/>
              </a:spcBef>
              <a:spcAft>
                <a:spcPts val="0"/>
              </a:spcAft>
            </a:pPr>
            <a:r>
              <a:rPr lang="en-US" sz="1400" dirty="0" err="1">
                <a:effectLst/>
                <a:latin typeface="Aptos" panose="020B0004020202020204" pitchFamily="34" charset="0"/>
                <a:ea typeface="Calibri" panose="020F0502020204030204" pitchFamily="34" charset="0"/>
              </a:rPr>
              <a:t>test.isnull</a:t>
            </a:r>
            <a:r>
              <a:rPr lang="en-US" sz="1400" dirty="0">
                <a:effectLst/>
                <a:latin typeface="Aptos" panose="020B0004020202020204" pitchFamily="34" charset="0"/>
                <a:ea typeface="Calibri" panose="020F0502020204030204" pitchFamily="34" charset="0"/>
              </a:rPr>
              <a:t>().any()</a:t>
            </a:r>
            <a:endParaRPr lang="en-US" sz="1400" dirty="0">
              <a:effectLst/>
              <a:latin typeface="Calibri" panose="020F0502020204030204" pitchFamily="34" charset="0"/>
              <a:ea typeface="Calibri" panose="020F0502020204030204" pitchFamily="34" charset="0"/>
            </a:endParaRPr>
          </a:p>
          <a:p>
            <a:pPr marL="521335" marR="0" indent="-229235">
              <a:spcBef>
                <a:spcPts val="0"/>
              </a:spcBef>
              <a:spcAft>
                <a:spcPts val="0"/>
              </a:spcAft>
            </a:pPr>
            <a:r>
              <a:rPr lang="en-US" sz="1400" dirty="0">
                <a:effectLst/>
                <a:latin typeface="Aptos" panose="020B0004020202020204" pitchFamily="34" charset="0"/>
                <a:ea typeface="Calibri" panose="020F0502020204030204" pitchFamily="34" charset="0"/>
              </a:rPr>
              <a:t> train[train['label'] == 0].head(10)</a:t>
            </a:r>
            <a:endParaRPr lang="en-US" sz="1400" dirty="0">
              <a:effectLst/>
              <a:latin typeface="Calibri" panose="020F0502020204030204" pitchFamily="34" charset="0"/>
              <a:ea typeface="Calibri" panose="020F0502020204030204" pitchFamily="34" charset="0"/>
            </a:endParaRPr>
          </a:p>
          <a:p>
            <a:pPr marL="521335" marR="0" indent="-229235">
              <a:spcBef>
                <a:spcPts val="0"/>
              </a:spcBef>
              <a:spcAft>
                <a:spcPts val="0"/>
              </a:spcAft>
            </a:pPr>
            <a:r>
              <a:rPr lang="en-US" sz="1400" dirty="0">
                <a:effectLst/>
                <a:latin typeface="Aptos" panose="020B0004020202020204" pitchFamily="34" charset="0"/>
                <a:ea typeface="Calibri" panose="020F0502020204030204" pitchFamily="34" charset="0"/>
              </a:rPr>
              <a:t># checking out the </a:t>
            </a:r>
            <a:r>
              <a:rPr lang="en-US" sz="1400" dirty="0" err="1">
                <a:effectLst/>
                <a:latin typeface="Aptos" panose="020B0004020202020204" pitchFamily="34" charset="0"/>
                <a:ea typeface="Calibri" panose="020F0502020204030204" pitchFamily="34" charset="0"/>
              </a:rPr>
              <a:t>postive</a:t>
            </a:r>
            <a:r>
              <a:rPr lang="en-US" sz="1400" dirty="0">
                <a:effectLst/>
                <a:latin typeface="Aptos" panose="020B0004020202020204" pitchFamily="34" charset="0"/>
                <a:ea typeface="Calibri" panose="020F0502020204030204" pitchFamily="34" charset="0"/>
              </a:rPr>
              <a:t> comments from the train set </a:t>
            </a:r>
            <a:endParaRPr lang="en-US" sz="1400" dirty="0">
              <a:effectLst/>
              <a:latin typeface="Calibri" panose="020F0502020204030204" pitchFamily="34" charset="0"/>
              <a:ea typeface="Calibri" panose="020F0502020204030204" pitchFamily="34" charset="0"/>
            </a:endParaRPr>
          </a:p>
          <a:p>
            <a:pPr marL="521335" marR="0" indent="-229235">
              <a:spcBef>
                <a:spcPts val="0"/>
              </a:spcBef>
              <a:spcAft>
                <a:spcPts val="0"/>
              </a:spcAft>
            </a:pPr>
            <a:r>
              <a:rPr lang="en-US" sz="1400" dirty="0">
                <a:effectLst/>
                <a:latin typeface="Aptos" panose="020B0004020202020204" pitchFamily="34" charset="0"/>
                <a:ea typeface="Calibri" panose="020F0502020204030204" pitchFamily="34" charset="0"/>
              </a:rPr>
              <a:t> </a:t>
            </a:r>
            <a:endParaRPr lang="en-US" sz="1400" dirty="0">
              <a:effectLst/>
              <a:latin typeface="Calibri" panose="020F0502020204030204" pitchFamily="34" charset="0"/>
              <a:ea typeface="Calibri" panose="020F0502020204030204" pitchFamily="34" charset="0"/>
            </a:endParaRPr>
          </a:p>
          <a:p>
            <a:pPr marL="0" marR="0" indent="0">
              <a:spcBef>
                <a:spcPts val="0"/>
              </a:spcBef>
              <a:spcAft>
                <a:spcPts val="0"/>
              </a:spcAft>
            </a:pPr>
            <a:r>
              <a:rPr lang="en-US" sz="1400" dirty="0">
                <a:effectLst/>
                <a:latin typeface="Aptos" panose="020B0004020202020204" pitchFamily="34" charset="0"/>
                <a:ea typeface="Calibri" panose="020F0502020204030204" pitchFamily="34" charset="0"/>
              </a:rPr>
              <a:t>train[train['label'] == 1].head(10)</a:t>
            </a:r>
            <a:endParaRPr lang="en-US" sz="1400" dirty="0">
              <a:effectLst/>
              <a:latin typeface="Calibri" panose="020F0502020204030204" pitchFamily="34" charset="0"/>
              <a:ea typeface="Calibri" panose="020F0502020204030204" pitchFamily="34" charset="0"/>
            </a:endParaRPr>
          </a:p>
          <a:p>
            <a:pPr marL="0" marR="0" indent="0">
              <a:spcBef>
                <a:spcPts val="0"/>
              </a:spcBef>
              <a:spcAft>
                <a:spcPts val="0"/>
              </a:spcAft>
            </a:pPr>
            <a:r>
              <a:rPr lang="en-US" sz="1400" dirty="0">
                <a:effectLst/>
                <a:latin typeface="Aptos" panose="020B0004020202020204" pitchFamily="34" charset="0"/>
                <a:ea typeface="Calibri" panose="020F0502020204030204" pitchFamily="34" charset="0"/>
              </a:rPr>
              <a:t>train['label'].</a:t>
            </a:r>
            <a:r>
              <a:rPr lang="en-US" sz="1400" dirty="0" err="1">
                <a:effectLst/>
                <a:latin typeface="Aptos" panose="020B0004020202020204" pitchFamily="34" charset="0"/>
                <a:ea typeface="Calibri" panose="020F0502020204030204" pitchFamily="34" charset="0"/>
              </a:rPr>
              <a:t>value_counts</a:t>
            </a:r>
            <a:r>
              <a:rPr lang="en-US" sz="1400" dirty="0">
                <a:effectLst/>
                <a:latin typeface="Aptos" panose="020B0004020202020204" pitchFamily="34" charset="0"/>
                <a:ea typeface="Calibri" panose="020F0502020204030204" pitchFamily="34" charset="0"/>
              </a:rPr>
              <a:t>().</a:t>
            </a:r>
            <a:r>
              <a:rPr lang="en-US" sz="1400" dirty="0" err="1">
                <a:effectLst/>
                <a:latin typeface="Aptos" panose="020B0004020202020204" pitchFamily="34" charset="0"/>
                <a:ea typeface="Calibri" panose="020F0502020204030204" pitchFamily="34" charset="0"/>
              </a:rPr>
              <a:t>plot.bar</a:t>
            </a:r>
            <a:r>
              <a:rPr lang="en-US" sz="1400" dirty="0">
                <a:effectLst/>
                <a:latin typeface="Aptos" panose="020B0004020202020204" pitchFamily="34" charset="0"/>
                <a:ea typeface="Calibri" panose="020F0502020204030204" pitchFamily="34" charset="0"/>
              </a:rPr>
              <a:t>(color = 'pink', </a:t>
            </a:r>
            <a:r>
              <a:rPr lang="en-US" sz="1400" dirty="0" err="1">
                <a:effectLst/>
                <a:latin typeface="Aptos" panose="020B0004020202020204" pitchFamily="34" charset="0"/>
                <a:ea typeface="Calibri" panose="020F0502020204030204" pitchFamily="34" charset="0"/>
              </a:rPr>
              <a:t>figsize</a:t>
            </a:r>
            <a:r>
              <a:rPr lang="en-US" sz="1400" dirty="0">
                <a:effectLst/>
                <a:latin typeface="Aptos" panose="020B0004020202020204" pitchFamily="34" charset="0"/>
                <a:ea typeface="Calibri" panose="020F0502020204030204" pitchFamily="34" charset="0"/>
              </a:rPr>
              <a:t> = (6, 4))</a:t>
            </a:r>
            <a:endParaRPr lang="en-US" sz="1400" dirty="0">
              <a:effectLst/>
              <a:latin typeface="Calibri" panose="020F0502020204030204" pitchFamily="34" charset="0"/>
              <a:ea typeface="Calibri" panose="020F0502020204030204" pitchFamily="34" charset="0"/>
            </a:endParaRPr>
          </a:p>
          <a:p>
            <a:pPr marL="521335" marR="0" indent="-229235">
              <a:spcBef>
                <a:spcPts val="0"/>
              </a:spcBef>
              <a:spcAft>
                <a:spcPts val="0"/>
              </a:spcAft>
            </a:pPr>
            <a:r>
              <a:rPr lang="en-US" sz="1400" dirty="0">
                <a:effectLst/>
                <a:latin typeface="Aptos" panose="020B0004020202020204" pitchFamily="34" charset="0"/>
                <a:ea typeface="Calibri" panose="020F0502020204030204" pitchFamily="34" charset="0"/>
              </a:rPr>
              <a:t> </a:t>
            </a:r>
            <a:endParaRPr lang="en-US" sz="1400" dirty="0">
              <a:effectLst/>
              <a:latin typeface="Calibri" panose="020F0502020204030204" pitchFamily="34" charset="0"/>
              <a:ea typeface="Calibri" panose="020F0502020204030204" pitchFamily="34" charset="0"/>
            </a:endParaRPr>
          </a:p>
          <a:p>
            <a:pPr marL="521335" marR="0" indent="-229235">
              <a:spcBef>
                <a:spcPts val="0"/>
              </a:spcBef>
              <a:spcAft>
                <a:spcPts val="0"/>
              </a:spcAft>
            </a:pPr>
            <a:r>
              <a:rPr lang="en-US" sz="1400" dirty="0">
                <a:effectLst/>
                <a:latin typeface="Aptos" panose="020B0004020202020204" pitchFamily="34" charset="0"/>
                <a:ea typeface="Calibri" panose="020F0502020204030204" pitchFamily="34" charset="0"/>
              </a:rPr>
              <a:t> </a:t>
            </a:r>
            <a:endParaRPr lang="en-US" sz="1400" dirty="0">
              <a:effectLst/>
              <a:latin typeface="Calibri" panose="020F0502020204030204" pitchFamily="34" charset="0"/>
              <a:ea typeface="Calibri" panose="020F0502020204030204" pitchFamily="34" charset="0"/>
            </a:endParaRPr>
          </a:p>
          <a:p>
            <a:pPr marL="521335" marR="0" indent="-229235">
              <a:spcBef>
                <a:spcPts val="0"/>
              </a:spcBef>
              <a:spcAft>
                <a:spcPts val="0"/>
              </a:spcAft>
            </a:pPr>
            <a:r>
              <a:rPr lang="en-US" sz="1400" dirty="0" err="1">
                <a:effectLst/>
                <a:latin typeface="Aptos" panose="020B0004020202020204" pitchFamily="34" charset="0"/>
                <a:ea typeface="Calibri" panose="020F0502020204030204" pitchFamily="34" charset="0"/>
              </a:rPr>
              <a:t>length_train</a:t>
            </a:r>
            <a:r>
              <a:rPr lang="en-US" sz="1400" dirty="0">
                <a:effectLst/>
                <a:latin typeface="Aptos" panose="020B0004020202020204" pitchFamily="34" charset="0"/>
                <a:ea typeface="Calibri" panose="020F0502020204030204" pitchFamily="34" charset="0"/>
              </a:rPr>
              <a:t> = train['tweet'].</a:t>
            </a:r>
            <a:r>
              <a:rPr lang="en-US" sz="1400" dirty="0" err="1">
                <a:effectLst/>
                <a:latin typeface="Aptos" panose="020B0004020202020204" pitchFamily="34" charset="0"/>
                <a:ea typeface="Calibri" panose="020F0502020204030204" pitchFamily="34" charset="0"/>
              </a:rPr>
              <a:t>str.len</a:t>
            </a:r>
            <a:r>
              <a:rPr lang="en-US" sz="1400" dirty="0">
                <a:effectLst/>
                <a:latin typeface="Aptos" panose="020B0004020202020204" pitchFamily="34" charset="0"/>
                <a:ea typeface="Calibri" panose="020F0502020204030204" pitchFamily="34" charset="0"/>
              </a:rPr>
              <a:t>().</a:t>
            </a:r>
            <a:r>
              <a:rPr lang="en-US" sz="1400" dirty="0" err="1">
                <a:effectLst/>
                <a:latin typeface="Aptos" panose="020B0004020202020204" pitchFamily="34" charset="0"/>
                <a:ea typeface="Calibri" panose="020F0502020204030204" pitchFamily="34" charset="0"/>
              </a:rPr>
              <a:t>plot.hist</a:t>
            </a:r>
            <a:r>
              <a:rPr lang="en-US" sz="1400" dirty="0">
                <a:effectLst/>
                <a:latin typeface="Aptos" panose="020B0004020202020204" pitchFamily="34" charset="0"/>
                <a:ea typeface="Calibri" panose="020F0502020204030204" pitchFamily="34" charset="0"/>
              </a:rPr>
              <a:t>(color = 'pink', </a:t>
            </a:r>
            <a:r>
              <a:rPr lang="en-US" sz="1400" dirty="0" err="1">
                <a:effectLst/>
                <a:latin typeface="Aptos" panose="020B0004020202020204" pitchFamily="34" charset="0"/>
                <a:ea typeface="Calibri" panose="020F0502020204030204" pitchFamily="34" charset="0"/>
              </a:rPr>
              <a:t>figsize</a:t>
            </a:r>
            <a:r>
              <a:rPr lang="en-US" sz="1400" dirty="0">
                <a:effectLst/>
                <a:latin typeface="Aptos" panose="020B0004020202020204" pitchFamily="34" charset="0"/>
                <a:ea typeface="Calibri" panose="020F0502020204030204" pitchFamily="34" charset="0"/>
              </a:rPr>
              <a:t> = (6, 4))</a:t>
            </a:r>
            <a:endParaRPr lang="en-US" sz="1400" dirty="0">
              <a:effectLst/>
              <a:latin typeface="Calibri" panose="020F0502020204030204" pitchFamily="34" charset="0"/>
              <a:ea typeface="Calibri" panose="020F0502020204030204" pitchFamily="34" charset="0"/>
            </a:endParaRPr>
          </a:p>
          <a:p>
            <a:pPr marL="0" marR="0" indent="0">
              <a:spcBef>
                <a:spcPts val="0"/>
              </a:spcBef>
              <a:spcAft>
                <a:spcPts val="0"/>
              </a:spcAft>
            </a:pPr>
            <a:r>
              <a:rPr lang="en-US" sz="1400" dirty="0" err="1">
                <a:effectLst/>
                <a:latin typeface="Aptos" panose="020B0004020202020204" pitchFamily="34" charset="0"/>
                <a:ea typeface="Calibri" panose="020F0502020204030204" pitchFamily="34" charset="0"/>
              </a:rPr>
              <a:t>length_test</a:t>
            </a:r>
            <a:r>
              <a:rPr lang="en-US" sz="1400" dirty="0">
                <a:effectLst/>
                <a:latin typeface="Aptos" panose="020B0004020202020204" pitchFamily="34" charset="0"/>
                <a:ea typeface="Calibri" panose="020F0502020204030204" pitchFamily="34" charset="0"/>
              </a:rPr>
              <a:t> = test['tweet'].</a:t>
            </a:r>
            <a:r>
              <a:rPr lang="en-US" sz="1400" dirty="0" err="1">
                <a:effectLst/>
                <a:latin typeface="Aptos" panose="020B0004020202020204" pitchFamily="34" charset="0"/>
                <a:ea typeface="Calibri" panose="020F0502020204030204" pitchFamily="34" charset="0"/>
              </a:rPr>
              <a:t>str.len</a:t>
            </a:r>
            <a:r>
              <a:rPr lang="en-US" sz="1400" dirty="0">
                <a:effectLst/>
                <a:latin typeface="Aptos" panose="020B0004020202020204" pitchFamily="34" charset="0"/>
                <a:ea typeface="Calibri" panose="020F0502020204030204" pitchFamily="34" charset="0"/>
              </a:rPr>
              <a:t>().</a:t>
            </a:r>
            <a:r>
              <a:rPr lang="en-US" sz="1400" dirty="0" err="1">
                <a:effectLst/>
                <a:latin typeface="Aptos" panose="020B0004020202020204" pitchFamily="34" charset="0"/>
                <a:ea typeface="Calibri" panose="020F0502020204030204" pitchFamily="34" charset="0"/>
              </a:rPr>
              <a:t>plot.hist</a:t>
            </a:r>
            <a:r>
              <a:rPr lang="en-US" sz="1400" dirty="0">
                <a:effectLst/>
                <a:latin typeface="Aptos" panose="020B0004020202020204" pitchFamily="34" charset="0"/>
                <a:ea typeface="Calibri" panose="020F0502020204030204" pitchFamily="34" charset="0"/>
              </a:rPr>
              <a:t>(color = 'orange', </a:t>
            </a:r>
            <a:r>
              <a:rPr lang="en-US" sz="1400" dirty="0" err="1">
                <a:effectLst/>
                <a:latin typeface="Aptos" panose="020B0004020202020204" pitchFamily="34" charset="0"/>
                <a:ea typeface="Calibri" panose="020F0502020204030204" pitchFamily="34" charset="0"/>
              </a:rPr>
              <a:t>figsize</a:t>
            </a:r>
            <a:r>
              <a:rPr lang="en-US" sz="1400" dirty="0">
                <a:effectLst/>
                <a:latin typeface="Aptos" panose="020B0004020202020204" pitchFamily="34" charset="0"/>
                <a:ea typeface="Calibri" panose="020F0502020204030204" pitchFamily="34" charset="0"/>
              </a:rPr>
              <a:t> = (6, 4))</a:t>
            </a:r>
            <a:endParaRPr lang="en-US" sz="1400" dirty="0">
              <a:effectLst/>
              <a:latin typeface="Calibri" panose="020F0502020204030204" pitchFamily="34" charset="0"/>
              <a:ea typeface="Calibri" panose="020F0502020204030204" pitchFamily="34" charset="0"/>
            </a:endParaRPr>
          </a:p>
        </p:txBody>
      </p:sp>
      <p:sp>
        <p:nvSpPr>
          <p:cNvPr id="5" name="TextBox 4">
            <a:extLst>
              <a:ext uri="{FF2B5EF4-FFF2-40B4-BE49-F238E27FC236}">
                <a16:creationId xmlns:a16="http://schemas.microsoft.com/office/drawing/2014/main" id="{D940E8E0-33E7-D522-E957-5FF72ACA9F23}"/>
              </a:ext>
            </a:extLst>
          </p:cNvPr>
          <p:cNvSpPr txBox="1"/>
          <p:nvPr/>
        </p:nvSpPr>
        <p:spPr>
          <a:xfrm>
            <a:off x="454091" y="192205"/>
            <a:ext cx="6102220" cy="646331"/>
          </a:xfrm>
          <a:prstGeom prst="rect">
            <a:avLst/>
          </a:prstGeom>
          <a:noFill/>
        </p:spPr>
        <p:txBody>
          <a:bodyPr wrap="square">
            <a:spAutoFit/>
          </a:bodyPr>
          <a:lstStyle/>
          <a:p>
            <a:r>
              <a:rPr lang="en-US" sz="1800" b="1" i="0" u="none" strike="noStrike" dirty="0">
                <a:solidFill>
                  <a:srgbClr val="000000"/>
                </a:solidFill>
                <a:effectLst/>
                <a:latin typeface="Cambria" panose="02040503050406030204" pitchFamily="18" charset="0"/>
              </a:rPr>
              <a:t>Algorithms :</a:t>
            </a:r>
          </a:p>
          <a:p>
            <a:r>
              <a:rPr lang="en-US" sz="1800" b="1" i="0" u="none" strike="noStrike" dirty="0">
                <a:solidFill>
                  <a:srgbClr val="000000"/>
                </a:solidFill>
                <a:effectLst/>
                <a:latin typeface="Cambria" panose="02040503050406030204" pitchFamily="18" charset="0"/>
              </a:rPr>
              <a:t> </a:t>
            </a:r>
            <a:endParaRPr lang="en-US" b="1" dirty="0"/>
          </a:p>
        </p:txBody>
      </p:sp>
      <p:pic>
        <p:nvPicPr>
          <p:cNvPr id="4098" name="Picture 2" descr="Image">
            <a:extLst>
              <a:ext uri="{FF2B5EF4-FFF2-40B4-BE49-F238E27FC236}">
                <a16:creationId xmlns:a16="http://schemas.microsoft.com/office/drawing/2014/main" id="{337399D2-9809-089A-8553-B190A63765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7457" y="971928"/>
            <a:ext cx="4534366" cy="4290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844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wipe(down)">
                                      <p:cBhvr>
                                        <p:cTn id="10" dur="500"/>
                                        <p:tgtEl>
                                          <p:spTgt spid="409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black screen&#10;&#10;Description automatically generated">
            <a:extLst>
              <a:ext uri="{FF2B5EF4-FFF2-40B4-BE49-F238E27FC236}">
                <a16:creationId xmlns:a16="http://schemas.microsoft.com/office/drawing/2014/main" id="{17D946BB-8DA7-15F3-CC56-6334C319AF6E}"/>
              </a:ext>
            </a:extLst>
          </p:cNvPr>
          <p:cNvPicPr>
            <a:picLocks noChangeAspect="1"/>
          </p:cNvPicPr>
          <p:nvPr/>
        </p:nvPicPr>
        <p:blipFill>
          <a:blip r:embed="rId2"/>
          <a:stretch>
            <a:fillRect/>
          </a:stretch>
        </p:blipFill>
        <p:spPr>
          <a:xfrm>
            <a:off x="1074078" y="2060557"/>
            <a:ext cx="3292524" cy="1234696"/>
          </a:xfrm>
          <a:prstGeom prst="rect">
            <a:avLst/>
          </a:prstGeom>
        </p:spPr>
      </p:pic>
      <p:cxnSp>
        <p:nvCxnSpPr>
          <p:cNvPr id="14" name="Straight Connector 13">
            <a:extLst>
              <a:ext uri="{FF2B5EF4-FFF2-40B4-BE49-F238E27FC236}">
                <a16:creationId xmlns:a16="http://schemas.microsoft.com/office/drawing/2014/main" id="{D4BDCD00-BA97-40D8-93CD-0A9CA931BE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2080" y="3429000"/>
            <a:ext cx="2636520"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4" name="Picture 3" descr="A screenshot of a computer&#10;&#10;Description automatically generated">
            <a:extLst>
              <a:ext uri="{FF2B5EF4-FFF2-40B4-BE49-F238E27FC236}">
                <a16:creationId xmlns:a16="http://schemas.microsoft.com/office/drawing/2014/main" id="{F8699F74-FC64-6F78-D10C-C096E72EF0FF}"/>
              </a:ext>
            </a:extLst>
          </p:cNvPr>
          <p:cNvPicPr>
            <a:picLocks noChangeAspect="1"/>
          </p:cNvPicPr>
          <p:nvPr/>
        </p:nvPicPr>
        <p:blipFill>
          <a:blip r:embed="rId3"/>
          <a:stretch>
            <a:fillRect/>
          </a:stretch>
        </p:blipFill>
        <p:spPr>
          <a:xfrm>
            <a:off x="1129115" y="4060412"/>
            <a:ext cx="3279025" cy="1278819"/>
          </a:xfrm>
          <a:prstGeom prst="rect">
            <a:avLst/>
          </a:prstGeom>
        </p:spPr>
      </p:pic>
      <p:cxnSp>
        <p:nvCxnSpPr>
          <p:cNvPr id="15" name="Straight Connector 14">
            <a:extLst>
              <a:ext uri="{FF2B5EF4-FFF2-40B4-BE49-F238E27FC236}">
                <a16:creationId xmlns:a16="http://schemas.microsoft.com/office/drawing/2014/main" id="{2D631E40-F51C-4828-B23B-DF9035132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black and white screen&#10;&#10;Description automatically generated">
            <a:extLst>
              <a:ext uri="{FF2B5EF4-FFF2-40B4-BE49-F238E27FC236}">
                <a16:creationId xmlns:a16="http://schemas.microsoft.com/office/drawing/2014/main" id="{E19D7E73-85D0-01DB-E056-6C2209563AC5}"/>
              </a:ext>
            </a:extLst>
          </p:cNvPr>
          <p:cNvPicPr>
            <a:picLocks noChangeAspect="1"/>
          </p:cNvPicPr>
          <p:nvPr/>
        </p:nvPicPr>
        <p:blipFill>
          <a:blip r:embed="rId4"/>
          <a:stretch>
            <a:fillRect/>
          </a:stretch>
        </p:blipFill>
        <p:spPr>
          <a:xfrm>
            <a:off x="4886676" y="1570553"/>
            <a:ext cx="6184580" cy="3710747"/>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1DFD7A7A-496A-C1D8-B679-D1D2E5EF9D60}"/>
              </a:ext>
            </a:extLst>
          </p:cNvPr>
          <p:cNvPicPr>
            <a:picLocks noChangeAspect="1"/>
          </p:cNvPicPr>
          <p:nvPr/>
        </p:nvPicPr>
        <p:blipFill>
          <a:blip r:embed="rId5"/>
          <a:stretch>
            <a:fillRect/>
          </a:stretch>
        </p:blipFill>
        <p:spPr>
          <a:xfrm>
            <a:off x="1325879" y="900015"/>
            <a:ext cx="1746511" cy="1026795"/>
          </a:xfrm>
          <a:prstGeom prst="rect">
            <a:avLst/>
          </a:prstGeom>
        </p:spPr>
      </p:pic>
      <p:sp>
        <p:nvSpPr>
          <p:cNvPr id="7" name="TextBox 6">
            <a:extLst>
              <a:ext uri="{FF2B5EF4-FFF2-40B4-BE49-F238E27FC236}">
                <a16:creationId xmlns:a16="http://schemas.microsoft.com/office/drawing/2014/main" id="{B5D95879-076F-F8D7-0CE5-FF79B587BA22}"/>
              </a:ext>
            </a:extLst>
          </p:cNvPr>
          <p:cNvSpPr txBox="1"/>
          <p:nvPr/>
        </p:nvSpPr>
        <p:spPr>
          <a:xfrm>
            <a:off x="335902" y="268604"/>
            <a:ext cx="6102220" cy="461665"/>
          </a:xfrm>
          <a:prstGeom prst="rect">
            <a:avLst/>
          </a:prstGeom>
          <a:noFill/>
        </p:spPr>
        <p:txBody>
          <a:bodyPr wrap="square">
            <a:spAutoFit/>
          </a:bodyPr>
          <a:lstStyle/>
          <a:p>
            <a:r>
              <a:rPr lang="en-US" sz="2400" b="1" dirty="0">
                <a:effectLst/>
                <a:latin typeface="Aptos" panose="020B0004020202020204" pitchFamily="34" charset="0"/>
                <a:ea typeface="Calibri" panose="020F0502020204030204" pitchFamily="34" charset="0"/>
              </a:rPr>
              <a:t>Out Puts</a:t>
            </a:r>
            <a:endParaRPr lang="en-US" sz="2400" b="1" dirty="0"/>
          </a:p>
        </p:txBody>
      </p:sp>
    </p:spTree>
    <p:extLst>
      <p:ext uri="{BB962C8B-B14F-4D97-AF65-F5344CB8AC3E}">
        <p14:creationId xmlns:p14="http://schemas.microsoft.com/office/powerpoint/2010/main" val="3242335351"/>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673</TotalTime>
  <Words>945</Words>
  <Application>Microsoft Office PowerPoint</Application>
  <PresentationFormat>Widescreen</PresentationFormat>
  <Paragraphs>101</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Aptos</vt:lpstr>
      <vt:lpstr>Arial</vt:lpstr>
      <vt:lpstr>Calibri</vt:lpstr>
      <vt:lpstr>Cambria</vt:lpstr>
      <vt:lpstr>Gill Sans MT</vt:lpstr>
      <vt:lpstr>Roboto</vt:lpstr>
      <vt:lpstr>Gallery</vt:lpstr>
      <vt:lpstr>PowerPoint Presentation</vt:lpstr>
      <vt:lpstr>PowerPoint Presentation</vt:lpstr>
      <vt:lpstr>PowerPoint Presentation</vt:lpstr>
      <vt:lpstr>PowerPoint Presentation</vt:lpstr>
      <vt:lpstr>PowerPoint Presentation</vt:lpstr>
      <vt:lpstr>PowerPoint Presentation</vt:lpstr>
      <vt:lpstr>Methodologies used</vt:lpstr>
      <vt:lpstr>PowerPoint Presentation</vt:lpstr>
      <vt:lpstr>PowerPoint Presentation</vt:lpstr>
      <vt:lpstr>PowerPoint Presentation</vt:lpstr>
      <vt:lpstr>PowerPoint Presentation</vt:lpstr>
      <vt:lpstr>PowerPoint Presentation</vt:lpstr>
      <vt:lpstr>PowerPoint Presentation</vt:lpstr>
      <vt:lpstr>Modules  used :</vt:lpstr>
      <vt:lpstr>Protocols </vt:lpstr>
      <vt:lpstr>Conclusion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vishnu vardhan</dc:creator>
  <cp:lastModifiedBy>vishnu vardhan</cp:lastModifiedBy>
  <cp:revision>19</cp:revision>
  <dcterms:created xsi:type="dcterms:W3CDTF">2024-03-09T12:25:41Z</dcterms:created>
  <dcterms:modified xsi:type="dcterms:W3CDTF">2024-05-13T06:16:10Z</dcterms:modified>
</cp:coreProperties>
</file>